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2"/>
  </p:notesMasterIdLst>
  <p:sldIdLst>
    <p:sldId id="257" r:id="rId2"/>
    <p:sldId id="258" r:id="rId3"/>
    <p:sldId id="259" r:id="rId4"/>
    <p:sldId id="260" r:id="rId5"/>
    <p:sldId id="261" r:id="rId6"/>
    <p:sldId id="262" r:id="rId7"/>
    <p:sldId id="264" r:id="rId8"/>
    <p:sldId id="267" r:id="rId9"/>
    <p:sldId id="266" r:id="rId10"/>
    <p:sldId id="271" r:id="rId11"/>
    <p:sldId id="268" r:id="rId12"/>
    <p:sldId id="269" r:id="rId13"/>
    <p:sldId id="270" r:id="rId14"/>
    <p:sldId id="276" r:id="rId15"/>
    <p:sldId id="277" r:id="rId16"/>
    <p:sldId id="275" r:id="rId17"/>
    <p:sldId id="280" r:id="rId18"/>
    <p:sldId id="281" r:id="rId19"/>
    <p:sldId id="282" r:id="rId20"/>
    <p:sldId id="291" r:id="rId21"/>
    <p:sldId id="387" r:id="rId22"/>
    <p:sldId id="288" r:id="rId23"/>
    <p:sldId id="290" r:id="rId24"/>
    <p:sldId id="292" r:id="rId25"/>
    <p:sldId id="294" r:id="rId26"/>
    <p:sldId id="297" r:id="rId27"/>
    <p:sldId id="300" r:id="rId28"/>
    <p:sldId id="299" r:id="rId29"/>
    <p:sldId id="301" r:id="rId30"/>
    <p:sldId id="302" r:id="rId31"/>
    <p:sldId id="303" r:id="rId32"/>
    <p:sldId id="304" r:id="rId33"/>
    <p:sldId id="305" r:id="rId34"/>
    <p:sldId id="306" r:id="rId35"/>
    <p:sldId id="307" r:id="rId36"/>
    <p:sldId id="308" r:id="rId37"/>
    <p:sldId id="309" r:id="rId38"/>
    <p:sldId id="314" r:id="rId39"/>
    <p:sldId id="318" r:id="rId40"/>
    <p:sldId id="320" r:id="rId41"/>
    <p:sldId id="321" r:id="rId42"/>
    <p:sldId id="322" r:id="rId43"/>
    <p:sldId id="323" r:id="rId44"/>
    <p:sldId id="324" r:id="rId45"/>
    <p:sldId id="325" r:id="rId46"/>
    <p:sldId id="337" r:id="rId47"/>
    <p:sldId id="336" r:id="rId48"/>
    <p:sldId id="338" r:id="rId49"/>
    <p:sldId id="339" r:id="rId50"/>
    <p:sldId id="340" r:id="rId51"/>
    <p:sldId id="341" r:id="rId52"/>
    <p:sldId id="342" r:id="rId53"/>
    <p:sldId id="344" r:id="rId54"/>
    <p:sldId id="345" r:id="rId55"/>
    <p:sldId id="346" r:id="rId56"/>
    <p:sldId id="349" r:id="rId57"/>
    <p:sldId id="359" r:id="rId58"/>
    <p:sldId id="366" r:id="rId59"/>
    <p:sldId id="367" r:id="rId60"/>
    <p:sldId id="368" r:id="rId61"/>
    <p:sldId id="369" r:id="rId62"/>
    <p:sldId id="370" r:id="rId63"/>
    <p:sldId id="371" r:id="rId64"/>
    <p:sldId id="372" r:id="rId65"/>
    <p:sldId id="376" r:id="rId66"/>
    <p:sldId id="377" r:id="rId67"/>
    <p:sldId id="378" r:id="rId68"/>
    <p:sldId id="383" r:id="rId69"/>
    <p:sldId id="385" r:id="rId70"/>
    <p:sldId id="386" r:id="rId7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60896" autoAdjust="0"/>
  </p:normalViewPr>
  <p:slideViewPr>
    <p:cSldViewPr snapToGrid="0" snapToObjects="1">
      <p:cViewPr>
        <p:scale>
          <a:sx n="66" d="100"/>
          <a:sy n="66" d="100"/>
        </p:scale>
        <p:origin x="3042" y="90"/>
      </p:cViewPr>
      <p:guideLst>
        <p:guide orient="horz" pos="2160"/>
        <p:guide pos="2880"/>
      </p:guideLst>
    </p:cSldViewPr>
  </p:slideViewPr>
  <p:notesTextViewPr>
    <p:cViewPr>
      <p:scale>
        <a:sx n="100" d="100"/>
        <a:sy n="100" d="100"/>
      </p:scale>
      <p:origin x="0" y="-444"/>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jp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D118D98-78D6-1E4D-9D1E-8AF0D56CD512}" type="datetimeFigureOut">
              <a:rPr lang="en-US" smtClean="0"/>
              <a:t>12/13/2023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ECECA7E-B038-BA49-8CB4-1206D57E90D0}" type="slidenum">
              <a:rPr lang="en-US" smtClean="0"/>
              <a:t>‹#›</a:t>
            </a:fld>
            <a:endParaRPr lang="en-US"/>
          </a:p>
        </p:txBody>
      </p:sp>
    </p:spTree>
    <p:extLst>
      <p:ext uri="{BB962C8B-B14F-4D97-AF65-F5344CB8AC3E}">
        <p14:creationId xmlns:p14="http://schemas.microsoft.com/office/powerpoint/2010/main" val="41986535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figure</a:t>
            </a:r>
          </a:p>
        </p:txBody>
      </p:sp>
      <p:sp>
        <p:nvSpPr>
          <p:cNvPr id="4" name="Slide Number Placeholder 3"/>
          <p:cNvSpPr>
            <a:spLocks noGrp="1"/>
          </p:cNvSpPr>
          <p:nvPr>
            <p:ph type="sldNum" sz="quarter" idx="10"/>
          </p:nvPr>
        </p:nvSpPr>
        <p:spPr/>
        <p:txBody>
          <a:bodyPr/>
          <a:lstStyle/>
          <a:p>
            <a:fld id="{29D86903-B862-E145-9C68-BFD24266A682}" type="slidenum">
              <a:rPr lang="en-US" smtClean="0"/>
              <a:t>8</a:t>
            </a:fld>
            <a:endParaRPr lang="en-US"/>
          </a:p>
        </p:txBody>
      </p:sp>
    </p:spTree>
    <p:extLst>
      <p:ext uri="{BB962C8B-B14F-4D97-AF65-F5344CB8AC3E}">
        <p14:creationId xmlns:p14="http://schemas.microsoft.com/office/powerpoint/2010/main" val="1188648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a:t>
            </a:r>
            <a:r>
              <a:rPr lang="en-US" baseline="0" dirty="0"/>
              <a:t> that for synchronous model, you need to wait until the receive message finish. Hence, it is also expensive.  </a:t>
            </a:r>
            <a:endParaRPr lang="en-US" dirty="0"/>
          </a:p>
        </p:txBody>
      </p:sp>
      <p:sp>
        <p:nvSpPr>
          <p:cNvPr id="4" name="Slide Number Placeholder 3"/>
          <p:cNvSpPr>
            <a:spLocks noGrp="1"/>
          </p:cNvSpPr>
          <p:nvPr>
            <p:ph type="sldNum" sz="quarter" idx="10"/>
          </p:nvPr>
        </p:nvSpPr>
        <p:spPr/>
        <p:txBody>
          <a:bodyPr/>
          <a:lstStyle/>
          <a:p>
            <a:fld id="{1F246EEE-C262-4549-9F85-FACF51FBDAF6}" type="slidenum">
              <a:rPr lang="en-US" smtClean="0"/>
              <a:t>35</a:t>
            </a:fld>
            <a:endParaRPr lang="en-US"/>
          </a:p>
        </p:txBody>
      </p:sp>
    </p:spTree>
    <p:extLst>
      <p:ext uri="{BB962C8B-B14F-4D97-AF65-F5344CB8AC3E}">
        <p14:creationId xmlns:p14="http://schemas.microsoft.com/office/powerpoint/2010/main" val="3491257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a:t>
            </a:r>
          </a:p>
        </p:txBody>
      </p:sp>
      <p:sp>
        <p:nvSpPr>
          <p:cNvPr id="4" name="Slide Number Placeholder 3"/>
          <p:cNvSpPr>
            <a:spLocks noGrp="1"/>
          </p:cNvSpPr>
          <p:nvPr>
            <p:ph type="sldNum" sz="quarter" idx="10"/>
          </p:nvPr>
        </p:nvSpPr>
        <p:spPr/>
        <p:txBody>
          <a:bodyPr/>
          <a:lstStyle/>
          <a:p>
            <a:fld id="{29D86903-B862-E145-9C68-BFD24266A682}" type="slidenum">
              <a:rPr lang="en-US" smtClean="0"/>
              <a:t>37</a:t>
            </a:fld>
            <a:endParaRPr lang="en-US"/>
          </a:p>
        </p:txBody>
      </p:sp>
    </p:spTree>
    <p:extLst>
      <p:ext uri="{BB962C8B-B14F-4D97-AF65-F5344CB8AC3E}">
        <p14:creationId xmlns:p14="http://schemas.microsoft.com/office/powerpoint/2010/main" val="4874460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Illustration</a:t>
            </a:r>
          </a:p>
        </p:txBody>
      </p:sp>
      <p:sp>
        <p:nvSpPr>
          <p:cNvPr id="4" name="Slide Number Placeholder 3"/>
          <p:cNvSpPr>
            <a:spLocks noGrp="1"/>
          </p:cNvSpPr>
          <p:nvPr>
            <p:ph type="sldNum" sz="quarter" idx="10"/>
          </p:nvPr>
        </p:nvSpPr>
        <p:spPr/>
        <p:txBody>
          <a:bodyPr/>
          <a:lstStyle/>
          <a:p>
            <a:fld id="{29D86903-B862-E145-9C68-BFD24266A682}" type="slidenum">
              <a:rPr lang="en-US" smtClean="0"/>
              <a:t>38</a:t>
            </a:fld>
            <a:endParaRPr lang="en-US"/>
          </a:p>
        </p:txBody>
      </p:sp>
    </p:spTree>
    <p:extLst>
      <p:ext uri="{BB962C8B-B14F-4D97-AF65-F5344CB8AC3E}">
        <p14:creationId xmlns:p14="http://schemas.microsoft.com/office/powerpoint/2010/main" val="22353565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an example of a total order? Synchronization.</a:t>
            </a:r>
            <a:r>
              <a:rPr lang="en-US" baseline="0" dirty="0"/>
              <a:t> </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41</a:t>
            </a:fld>
            <a:endParaRPr lang="en-US"/>
          </a:p>
        </p:txBody>
      </p:sp>
    </p:spTree>
    <p:extLst>
      <p:ext uri="{BB962C8B-B14F-4D97-AF65-F5344CB8AC3E}">
        <p14:creationId xmlns:p14="http://schemas.microsoft.com/office/powerpoint/2010/main" val="2453908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it does not matter which</a:t>
            </a:r>
            <a:r>
              <a:rPr lang="en-US" baseline="0" dirty="0"/>
              <a:t> of the event “2” happens before, as they are concurrent. And show the difference with physical clock synch. </a:t>
            </a:r>
            <a:endParaRPr lang="en-US" dirty="0"/>
          </a:p>
        </p:txBody>
      </p:sp>
      <p:sp>
        <p:nvSpPr>
          <p:cNvPr id="4" name="Slide Number Placeholder 3"/>
          <p:cNvSpPr>
            <a:spLocks noGrp="1"/>
          </p:cNvSpPr>
          <p:nvPr>
            <p:ph type="sldNum" sz="quarter" idx="10"/>
          </p:nvPr>
        </p:nvSpPr>
        <p:spPr/>
        <p:txBody>
          <a:bodyPr/>
          <a:lstStyle/>
          <a:p>
            <a:fld id="{1F246EEE-C262-4549-9F85-FACF51FBDAF6}" type="slidenum">
              <a:rPr lang="en-US" smtClean="0"/>
              <a:t>42</a:t>
            </a:fld>
            <a:endParaRPr lang="en-US"/>
          </a:p>
        </p:txBody>
      </p:sp>
    </p:spTree>
    <p:extLst>
      <p:ext uri="{BB962C8B-B14F-4D97-AF65-F5344CB8AC3E}">
        <p14:creationId xmlns:p14="http://schemas.microsoft.com/office/powerpoint/2010/main" val="3658748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err="1">
                <a:solidFill>
                  <a:srgbClr val="D1D5DB"/>
                </a:solidFill>
                <a:effectLst/>
                <a:latin typeface="Söhne"/>
              </a:rPr>
              <a:t>Lamport's</a:t>
            </a:r>
            <a:r>
              <a:rPr lang="en-US" b="0" i="0" dirty="0">
                <a:solidFill>
                  <a:srgbClr val="D1D5DB"/>
                </a:solidFill>
                <a:effectLst/>
                <a:latin typeface="Söhne"/>
              </a:rPr>
              <a:t> logical clocks provide a partial ordering of events in a distributed system based on the causality between events. They ensure that if one event causally affects another, then the first event will have a smaller timestamp than the second event. This is the "happens-before" relationship. However, </a:t>
            </a:r>
            <a:r>
              <a:rPr lang="en-US" b="0" i="0" dirty="0" err="1">
                <a:solidFill>
                  <a:srgbClr val="D1D5DB"/>
                </a:solidFill>
                <a:effectLst/>
                <a:latin typeface="Söhne"/>
              </a:rPr>
              <a:t>Lamport's</a:t>
            </a:r>
            <a:r>
              <a:rPr lang="en-US" b="0" i="0" dirty="0">
                <a:solidFill>
                  <a:srgbClr val="D1D5DB"/>
                </a:solidFill>
                <a:effectLst/>
                <a:latin typeface="Söhne"/>
              </a:rPr>
              <a:t> logical clocks do not provide a total ordering of all events because they do not assign timestamps that can be used to order events that are concurrent (where neither event causally affects the other).</a:t>
            </a:r>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48</a:t>
            </a:fld>
            <a:endParaRPr lang="en-US"/>
          </a:p>
        </p:txBody>
      </p:sp>
    </p:spTree>
    <p:extLst>
      <p:ext uri="{BB962C8B-B14F-4D97-AF65-F5344CB8AC3E}">
        <p14:creationId xmlns:p14="http://schemas.microsoft.com/office/powerpoint/2010/main" val="1443384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1-&gt;2, 2-&gt;3,</a:t>
            </a:r>
            <a:r>
              <a:rPr lang="en-US" baseline="0" dirty="0"/>
              <a:t> 3-&gt;4. Therefore, 1-&gt;4.</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51</a:t>
            </a:fld>
            <a:endParaRPr lang="en-US"/>
          </a:p>
        </p:txBody>
      </p:sp>
    </p:spTree>
    <p:extLst>
      <p:ext uri="{BB962C8B-B14F-4D97-AF65-F5344CB8AC3E}">
        <p14:creationId xmlns:p14="http://schemas.microsoft.com/office/powerpoint/2010/main" val="16643352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is different from </a:t>
            </a:r>
            <a:r>
              <a:rPr lang="en-US" dirty="0" err="1"/>
              <a:t>Lamport’s</a:t>
            </a:r>
            <a:r>
              <a:rPr lang="en-US" dirty="0"/>
              <a:t> basic logical</a:t>
            </a:r>
            <a:r>
              <a:rPr lang="en-US" baseline="0" dirty="0"/>
              <a:t> clock assignment protocol.</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59</a:t>
            </a:fld>
            <a:endParaRPr lang="en-US"/>
          </a:p>
        </p:txBody>
      </p:sp>
    </p:spTree>
    <p:extLst>
      <p:ext uri="{BB962C8B-B14F-4D97-AF65-F5344CB8AC3E}">
        <p14:creationId xmlns:p14="http://schemas.microsoft.com/office/powerpoint/2010/main" val="11323845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reason that the merge takes maximum</a:t>
            </a:r>
            <a:r>
              <a:rPr lang="en-US" baseline="0" dirty="0"/>
              <a:t> and then increments the local clock. </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61</a:t>
            </a:fld>
            <a:endParaRPr lang="en-US"/>
          </a:p>
        </p:txBody>
      </p:sp>
    </p:spTree>
    <p:extLst>
      <p:ext uri="{BB962C8B-B14F-4D97-AF65-F5344CB8AC3E}">
        <p14:creationId xmlns:p14="http://schemas.microsoft.com/office/powerpoint/2010/main" val="470598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D1D5DB"/>
                </a:solidFill>
                <a:effectLst/>
                <a:latin typeface="Söhne"/>
              </a:rPr>
              <a:t>Event </a:t>
            </a:r>
            <a:r>
              <a:rPr lang="en-US" b="0" i="1" dirty="0">
                <a:solidFill>
                  <a:srgbClr val="D1D5DB"/>
                </a:solidFill>
                <a:effectLst/>
                <a:latin typeface="KaTeX_Math"/>
              </a:rPr>
              <a:t>A</a:t>
            </a:r>
            <a:r>
              <a:rPr lang="en-US" b="0" i="0" dirty="0">
                <a:solidFill>
                  <a:srgbClr val="D1D5DB"/>
                </a:solidFill>
                <a:effectLst/>
                <a:latin typeface="Söhne"/>
              </a:rPr>
              <a:t> is concurrent with event </a:t>
            </a:r>
            <a:r>
              <a:rPr lang="en-US" b="0" i="1" dirty="0">
                <a:solidFill>
                  <a:srgbClr val="D1D5DB"/>
                </a:solidFill>
                <a:effectLst/>
                <a:latin typeface="KaTeX_Math"/>
              </a:rPr>
              <a:t>B</a:t>
            </a:r>
            <a:r>
              <a:rPr lang="en-US" b="0" i="0" dirty="0">
                <a:solidFill>
                  <a:srgbClr val="D1D5DB"/>
                </a:solidFill>
                <a:effectLst/>
                <a:latin typeface="Söhne"/>
              </a:rPr>
              <a:t> if and only if: </a:t>
            </a:r>
          </a:p>
          <a:p>
            <a:pPr algn="l">
              <a:buFont typeface="Arial" panose="020B0604020202020204" pitchFamily="34" charset="0"/>
              <a:buChar char="•"/>
            </a:pPr>
            <a:r>
              <a:rPr lang="en-US" b="0" i="0" dirty="0">
                <a:solidFill>
                  <a:srgbClr val="D1D5DB"/>
                </a:solidFill>
                <a:effectLst/>
                <a:latin typeface="Söhne"/>
              </a:rPr>
              <a:t>Vector clock of </a:t>
            </a:r>
            <a:r>
              <a:rPr lang="en-US" b="0" i="1" dirty="0">
                <a:solidFill>
                  <a:srgbClr val="D1D5DB"/>
                </a:solidFill>
                <a:effectLst/>
                <a:latin typeface="KaTeX_Math"/>
              </a:rPr>
              <a:t>A</a:t>
            </a:r>
            <a:r>
              <a:rPr lang="en-US" b="0" i="0" dirty="0">
                <a:solidFill>
                  <a:srgbClr val="D1D5DB"/>
                </a:solidFill>
                <a:effectLst/>
                <a:latin typeface="Söhne"/>
              </a:rPr>
              <a:t> is not less than or equal to the vector clock of </a:t>
            </a:r>
            <a:r>
              <a:rPr lang="en-US" b="0" i="1" dirty="0">
                <a:solidFill>
                  <a:srgbClr val="D1D5DB"/>
                </a:solidFill>
                <a:effectLst/>
                <a:latin typeface="KaTeX_Math"/>
              </a:rPr>
              <a:t>B</a:t>
            </a:r>
            <a:r>
              <a:rPr lang="en-US" b="0" i="0" dirty="0">
                <a:solidFill>
                  <a:srgbClr val="D1D5DB"/>
                </a:solidFill>
                <a:effectLst/>
                <a:latin typeface="Söhne"/>
              </a:rPr>
              <a:t> (</a:t>
            </a:r>
            <a:r>
              <a:rPr lang="en-US" b="0" i="1" dirty="0">
                <a:solidFill>
                  <a:srgbClr val="D1D5DB"/>
                </a:solidFill>
                <a:effectLst/>
                <a:latin typeface="KaTeX_Math"/>
              </a:rPr>
              <a:t>A</a:t>
            </a:r>
            <a:r>
              <a:rPr lang="en-US" b="0" i="0" dirty="0">
                <a:solidFill>
                  <a:srgbClr val="D1D5DB"/>
                </a:solidFill>
                <a:effectLst/>
                <a:latin typeface="KaTeX_Main"/>
              </a:rPr>
              <a:t>≰ </a:t>
            </a:r>
            <a:r>
              <a:rPr lang="en-US" b="0" i="1" dirty="0">
                <a:solidFill>
                  <a:srgbClr val="D1D5DB"/>
                </a:solidFill>
                <a:effectLst/>
                <a:latin typeface="KaTeX_Math"/>
              </a:rPr>
              <a:t>B</a:t>
            </a:r>
            <a:r>
              <a:rPr lang="en-US" b="0" i="0" dirty="0">
                <a:solidFill>
                  <a:srgbClr val="D1D5DB"/>
                </a:solidFill>
                <a:effectLst/>
                <a:latin typeface="Söhne"/>
              </a:rPr>
              <a:t> )</a:t>
            </a:r>
          </a:p>
          <a:p>
            <a:pPr algn="l">
              <a:buFont typeface="Arial" panose="020B0604020202020204" pitchFamily="34" charset="0"/>
              <a:buChar char="•"/>
            </a:pPr>
            <a:r>
              <a:rPr lang="en-US" b="0" i="0" dirty="0">
                <a:solidFill>
                  <a:srgbClr val="D1D5DB"/>
                </a:solidFill>
                <a:effectLst/>
                <a:latin typeface="Söhne"/>
              </a:rPr>
              <a:t>Vector clock of </a:t>
            </a:r>
            <a:r>
              <a:rPr lang="en-US" b="0" i="1" dirty="0">
                <a:solidFill>
                  <a:srgbClr val="D1D5DB"/>
                </a:solidFill>
                <a:effectLst/>
                <a:latin typeface="KaTeX_Math"/>
              </a:rPr>
              <a:t>B</a:t>
            </a:r>
            <a:r>
              <a:rPr lang="en-US" b="0" i="0" dirty="0">
                <a:solidFill>
                  <a:srgbClr val="D1D5DB"/>
                </a:solidFill>
                <a:effectLst/>
                <a:latin typeface="Söhne"/>
              </a:rPr>
              <a:t> is not less than or equal to the vector clock of </a:t>
            </a:r>
            <a:r>
              <a:rPr lang="en-US" b="0" i="1" dirty="0">
                <a:solidFill>
                  <a:srgbClr val="D1D5DB"/>
                </a:solidFill>
                <a:effectLst/>
                <a:latin typeface="KaTeX_Math"/>
              </a:rPr>
              <a:t>A</a:t>
            </a:r>
            <a:r>
              <a:rPr lang="en-US" b="0" i="0" dirty="0">
                <a:solidFill>
                  <a:srgbClr val="D1D5DB"/>
                </a:solidFill>
                <a:effectLst/>
                <a:latin typeface="Söhne"/>
              </a:rPr>
              <a:t> (</a:t>
            </a:r>
            <a:r>
              <a:rPr lang="en-US" b="0" i="1" dirty="0">
                <a:solidFill>
                  <a:srgbClr val="D1D5DB"/>
                </a:solidFill>
                <a:effectLst/>
                <a:latin typeface="KaTeX_Math"/>
              </a:rPr>
              <a:t>B</a:t>
            </a:r>
            <a:r>
              <a:rPr lang="en-US" b="0" i="0" dirty="0">
                <a:solidFill>
                  <a:srgbClr val="D1D5DB"/>
                </a:solidFill>
                <a:effectLst/>
                <a:latin typeface="KaTeX_Main"/>
              </a:rPr>
              <a:t>≰ </a:t>
            </a:r>
            <a:r>
              <a:rPr lang="en-US" b="0" i="1" dirty="0">
                <a:solidFill>
                  <a:srgbClr val="D1D5DB"/>
                </a:solidFill>
                <a:effectLst/>
                <a:latin typeface="KaTeX_Math"/>
              </a:rPr>
              <a:t>A</a:t>
            </a:r>
            <a:r>
              <a:rPr lang="en-US" b="0" i="0" dirty="0">
                <a:solidFill>
                  <a:srgbClr val="D1D5DB"/>
                </a:solidFill>
                <a:effectLst/>
                <a:latin typeface="Söhne"/>
              </a:rPr>
              <a:t> )</a:t>
            </a:r>
          </a:p>
          <a:p>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63</a:t>
            </a:fld>
            <a:endParaRPr lang="en-US"/>
          </a:p>
        </p:txBody>
      </p:sp>
    </p:spTree>
    <p:extLst>
      <p:ext uri="{BB962C8B-B14F-4D97-AF65-F5344CB8AC3E}">
        <p14:creationId xmlns:p14="http://schemas.microsoft.com/office/powerpoint/2010/main" val="9847531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figure</a:t>
            </a:r>
          </a:p>
        </p:txBody>
      </p:sp>
      <p:sp>
        <p:nvSpPr>
          <p:cNvPr id="4" name="Slide Number Placeholder 3"/>
          <p:cNvSpPr>
            <a:spLocks noGrp="1"/>
          </p:cNvSpPr>
          <p:nvPr>
            <p:ph type="sldNum" sz="quarter" idx="10"/>
          </p:nvPr>
        </p:nvSpPr>
        <p:spPr/>
        <p:txBody>
          <a:bodyPr/>
          <a:lstStyle/>
          <a:p>
            <a:fld id="{29D86903-B862-E145-9C68-BFD24266A682}" type="slidenum">
              <a:rPr lang="en-US" smtClean="0"/>
              <a:t>10</a:t>
            </a:fld>
            <a:endParaRPr lang="en-US"/>
          </a:p>
        </p:txBody>
      </p:sp>
    </p:spTree>
    <p:extLst>
      <p:ext uri="{BB962C8B-B14F-4D97-AF65-F5344CB8AC3E}">
        <p14:creationId xmlns:p14="http://schemas.microsoft.com/office/powerpoint/2010/main" val="42001088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Total Ordering Protocol Using Vector Clocks</a:t>
            </a:r>
          </a:p>
          <a:p>
            <a:pPr algn="l">
              <a:buFont typeface="+mj-lt"/>
              <a:buAutoNum type="arabicPeriod"/>
            </a:pPr>
            <a:r>
              <a:rPr lang="en-US" b="1" i="0" dirty="0">
                <a:solidFill>
                  <a:srgbClr val="D1D5DB"/>
                </a:solidFill>
                <a:effectLst/>
                <a:latin typeface="Söhne"/>
              </a:rPr>
              <a:t>Assign Unique Identifiers:</a:t>
            </a:r>
            <a:r>
              <a:rPr lang="en-US" b="0" i="0" dirty="0">
                <a:solidFill>
                  <a:srgbClr val="D1D5DB"/>
                </a:solidFill>
                <a:effectLst/>
                <a:latin typeface="Söhne"/>
              </a:rPr>
              <a:t> Each machine in the distributed system is assigned a unique identifier (UID). This UID is static and totally ordered. For instance, UIDs can be integers that are unique for each process.</a:t>
            </a:r>
          </a:p>
          <a:p>
            <a:pPr algn="l">
              <a:buFont typeface="+mj-lt"/>
              <a:buAutoNum type="arabicPeriod"/>
            </a:pPr>
            <a:r>
              <a:rPr lang="en-US" b="1" i="0" dirty="0">
                <a:solidFill>
                  <a:srgbClr val="D1D5DB"/>
                </a:solidFill>
                <a:effectLst/>
                <a:latin typeface="Söhne"/>
              </a:rPr>
              <a:t>Use Vector Clocks:</a:t>
            </a:r>
            <a:r>
              <a:rPr lang="en-US" b="0" i="0" dirty="0">
                <a:solidFill>
                  <a:srgbClr val="D1D5DB"/>
                </a:solidFill>
                <a:effectLst/>
                <a:latin typeface="Söhne"/>
              </a:rPr>
              <a:t> Each event is timestamped with a vector clock. The </a:t>
            </a:r>
            <a:r>
              <a:rPr lang="en-US" b="0" i="1" dirty="0" err="1">
                <a:solidFill>
                  <a:srgbClr val="D1D5DB"/>
                </a:solidFill>
                <a:effectLst/>
                <a:latin typeface="KaTeX_Math"/>
              </a:rPr>
              <a:t>i</a:t>
            </a:r>
            <a:r>
              <a:rPr lang="en-US" b="0" i="0" dirty="0" err="1">
                <a:solidFill>
                  <a:srgbClr val="D1D5DB"/>
                </a:solidFill>
                <a:effectLst/>
                <a:latin typeface="Söhne"/>
              </a:rPr>
              <a:t>-th</a:t>
            </a:r>
            <a:r>
              <a:rPr lang="en-US" b="0" i="0" dirty="0">
                <a:solidFill>
                  <a:srgbClr val="D1D5DB"/>
                </a:solidFill>
                <a:effectLst/>
                <a:latin typeface="Söhne"/>
              </a:rPr>
              <a:t> element of the vector clock is incremented by the </a:t>
            </a:r>
            <a:r>
              <a:rPr lang="en-US" b="0" i="1" dirty="0" err="1">
                <a:solidFill>
                  <a:srgbClr val="D1D5DB"/>
                </a:solidFill>
                <a:effectLst/>
                <a:latin typeface="KaTeX_Math"/>
              </a:rPr>
              <a:t>i</a:t>
            </a:r>
            <a:r>
              <a:rPr lang="en-US" b="0" i="0" dirty="0" err="1">
                <a:solidFill>
                  <a:srgbClr val="D1D5DB"/>
                </a:solidFill>
                <a:effectLst/>
                <a:latin typeface="Söhne"/>
              </a:rPr>
              <a:t>-th</a:t>
            </a:r>
            <a:r>
              <a:rPr lang="en-US" b="0" i="0" dirty="0">
                <a:solidFill>
                  <a:srgbClr val="D1D5DB"/>
                </a:solidFill>
                <a:effectLst/>
                <a:latin typeface="Söhne"/>
              </a:rPr>
              <a:t> process on each internal event and is updated accordingly on the receipt of a message.</a:t>
            </a:r>
          </a:p>
          <a:p>
            <a:pPr algn="l">
              <a:buFont typeface="+mj-lt"/>
              <a:buAutoNum type="arabicPeriod"/>
            </a:pPr>
            <a:r>
              <a:rPr lang="en-US" b="1" i="0" dirty="0">
                <a:solidFill>
                  <a:srgbClr val="D1D5DB"/>
                </a:solidFill>
                <a:effectLst/>
                <a:latin typeface="Söhne"/>
              </a:rPr>
              <a:t>Augment the Vector Clock:</a:t>
            </a:r>
            <a:r>
              <a:rPr lang="en-US" b="0" i="0" dirty="0">
                <a:solidFill>
                  <a:srgbClr val="D1D5DB"/>
                </a:solidFill>
                <a:effectLst/>
                <a:latin typeface="Söhne"/>
              </a:rPr>
              <a:t> Along with the vector clock, attach the UID of the process where the event occurs. This forms an augmented timestamp that consists of a pair: (Vector Clock, UID).</a:t>
            </a:r>
          </a:p>
          <a:p>
            <a:pPr algn="l">
              <a:buFont typeface="+mj-lt"/>
              <a:buAutoNum type="arabicPeriod"/>
            </a:pPr>
            <a:r>
              <a:rPr lang="en-US" b="1" i="0" dirty="0">
                <a:solidFill>
                  <a:srgbClr val="D1D5DB"/>
                </a:solidFill>
                <a:effectLst/>
                <a:latin typeface="Söhne"/>
              </a:rPr>
              <a:t>Define a Comparison Operator:</a:t>
            </a:r>
            <a:r>
              <a:rPr lang="en-US" b="0" i="0" dirty="0">
                <a:solidFill>
                  <a:srgbClr val="D1D5DB"/>
                </a:solidFill>
                <a:effectLst/>
                <a:latin typeface="Söhne"/>
              </a:rPr>
              <a:t> To compare two augmented timestamps (VC1, UID1) and (VC2, UID2), first compare the vector clocks. If VC1 is less than VC2, then the event associated with VC1 happened before the event associated with VC2. The same applies if VC2 is less than VC1. If neither vector clock is less than the other (they are concurrent), then compare their UIDs.</a:t>
            </a:r>
          </a:p>
          <a:p>
            <a:pPr algn="l">
              <a:buFont typeface="+mj-lt"/>
              <a:buAutoNum type="arabicPeriod"/>
            </a:pPr>
            <a:r>
              <a:rPr lang="en-US" b="1" i="0" dirty="0">
                <a:solidFill>
                  <a:srgbClr val="D1D5DB"/>
                </a:solidFill>
                <a:effectLst/>
                <a:latin typeface="Söhne"/>
              </a:rPr>
              <a:t>Total Ordering Rule:</a:t>
            </a:r>
            <a:r>
              <a:rPr lang="en-US" b="0" i="0" dirty="0">
                <a:solidFill>
                  <a:srgbClr val="D1D5DB"/>
                </a:solidFill>
                <a:effectLst/>
                <a:latin typeface="Söhne"/>
              </a:rPr>
              <a:t> An event E1 with timestamp (VC1, UID1) is considered to have happened before an event E2 with timestamp (VC2, UID2) if either:</a:t>
            </a:r>
          </a:p>
          <a:p>
            <a:pPr marL="742950" lvl="1" indent="-285750" algn="l">
              <a:buFont typeface="+mj-lt"/>
              <a:buAutoNum type="arabicPeriod"/>
            </a:pPr>
            <a:r>
              <a:rPr lang="en-US" b="0" i="0" dirty="0">
                <a:solidFill>
                  <a:srgbClr val="D1D5DB"/>
                </a:solidFill>
                <a:effectLst/>
                <a:latin typeface="Söhne"/>
              </a:rPr>
              <a:t>VC1 is less than VC2, or</a:t>
            </a:r>
          </a:p>
          <a:p>
            <a:pPr marL="742950" lvl="1" indent="-285750" algn="l">
              <a:buFont typeface="+mj-lt"/>
              <a:buAutoNum type="arabicPeriod"/>
            </a:pPr>
            <a:r>
              <a:rPr lang="en-US" b="0" i="0" dirty="0">
                <a:solidFill>
                  <a:srgbClr val="D1D5DB"/>
                </a:solidFill>
                <a:effectLst/>
                <a:latin typeface="Söhne"/>
              </a:rPr>
              <a:t>VC1 is equal to VC2, and UID1 is less than UID2.</a:t>
            </a:r>
          </a:p>
          <a:p>
            <a:pPr algn="l">
              <a:buFont typeface="+mj-lt"/>
              <a:buAutoNum type="arabicPeriod"/>
            </a:pPr>
            <a:r>
              <a:rPr lang="en-US" b="1" i="0" dirty="0">
                <a:solidFill>
                  <a:srgbClr val="D1D5DB"/>
                </a:solidFill>
                <a:effectLst/>
                <a:latin typeface="Söhne"/>
              </a:rPr>
              <a:t>Breaking Ties:</a:t>
            </a:r>
            <a:r>
              <a:rPr lang="en-US" b="0" i="0" dirty="0">
                <a:solidFill>
                  <a:srgbClr val="D1D5DB"/>
                </a:solidFill>
                <a:effectLst/>
                <a:latin typeface="Söhne"/>
              </a:rPr>
              <a:t> The UID comparison acts as a tiebreaker when the vector clocks are equal or concurrent. Since UIDs are totally ordered and unique, there will always be a clear ordering between two events with the same or concurrent vector clocks.</a:t>
            </a:r>
          </a:p>
          <a:p>
            <a:pPr algn="l">
              <a:buFont typeface="+mj-lt"/>
              <a:buAutoNum type="arabicPeriod"/>
            </a:pPr>
            <a:r>
              <a:rPr lang="en-US" b="1" i="0" dirty="0">
                <a:solidFill>
                  <a:srgbClr val="D1D5DB"/>
                </a:solidFill>
                <a:effectLst/>
                <a:latin typeface="Söhne"/>
              </a:rPr>
              <a:t>Event Propagation:</a:t>
            </a:r>
            <a:r>
              <a:rPr lang="en-US" b="0" i="0" dirty="0">
                <a:solidFill>
                  <a:srgbClr val="D1D5DB"/>
                </a:solidFill>
                <a:effectLst/>
                <a:latin typeface="Söhne"/>
              </a:rPr>
              <a:t> When a message is sent from process Pi to process </a:t>
            </a:r>
            <a:r>
              <a:rPr lang="en-US" b="0" i="0" dirty="0" err="1">
                <a:solidFill>
                  <a:srgbClr val="D1D5DB"/>
                </a:solidFill>
                <a:effectLst/>
                <a:latin typeface="Söhne"/>
              </a:rPr>
              <a:t>Pj</a:t>
            </a:r>
            <a:r>
              <a:rPr lang="en-US" b="0" i="0" dirty="0">
                <a:solidFill>
                  <a:srgbClr val="D1D5DB"/>
                </a:solidFill>
                <a:effectLst/>
                <a:latin typeface="Söhne"/>
              </a:rPr>
              <a:t>, include the augmented timestamp of the event. Upon receiving the message, </a:t>
            </a:r>
            <a:r>
              <a:rPr lang="en-US" b="0" i="0" dirty="0" err="1">
                <a:solidFill>
                  <a:srgbClr val="D1D5DB"/>
                </a:solidFill>
                <a:effectLst/>
                <a:latin typeface="Söhne"/>
              </a:rPr>
              <a:t>Pj</a:t>
            </a:r>
            <a:r>
              <a:rPr lang="en-US" b="0" i="0" dirty="0">
                <a:solidFill>
                  <a:srgbClr val="D1D5DB"/>
                </a:solidFill>
                <a:effectLst/>
                <a:latin typeface="Söhne"/>
              </a:rPr>
              <a:t> updates its vector clock based on the vector clock received and its own, then increments its own position in the vector clock due to the message receipt event.</a:t>
            </a:r>
          </a:p>
          <a:p>
            <a:pPr algn="l">
              <a:buFont typeface="+mj-lt"/>
              <a:buAutoNum type="arabicPeriod"/>
            </a:pPr>
            <a:r>
              <a:rPr lang="en-US" b="1" i="0" dirty="0">
                <a:solidFill>
                  <a:srgbClr val="D1D5DB"/>
                </a:solidFill>
                <a:effectLst/>
                <a:latin typeface="Söhne"/>
              </a:rPr>
              <a:t>Consistent Logging:</a:t>
            </a:r>
            <a:r>
              <a:rPr lang="en-US" b="0" i="0" dirty="0">
                <a:solidFill>
                  <a:srgbClr val="D1D5DB"/>
                </a:solidFill>
                <a:effectLst/>
                <a:latin typeface="Söhne"/>
              </a:rPr>
              <a:t> All events are logged with their augmented timestamps. The log can then be sorted according to the total ordering rule to list all events in a total order.</a:t>
            </a:r>
          </a:p>
          <a:p>
            <a:pPr algn="l">
              <a:buFont typeface="+mj-lt"/>
              <a:buAutoNum type="arabicPeriod"/>
            </a:pPr>
            <a:endParaRPr lang="en-US" b="0" i="0" dirty="0">
              <a:solidFill>
                <a:srgbClr val="D1D5DB"/>
              </a:solidFill>
              <a:effectLst/>
              <a:latin typeface="Söhne"/>
            </a:endParaRPr>
          </a:p>
          <a:p>
            <a:pPr algn="l"/>
            <a:r>
              <a:rPr lang="en-US" b="0" i="0" dirty="0">
                <a:solidFill>
                  <a:srgbClr val="D1D5DB"/>
                </a:solidFill>
                <a:effectLst/>
                <a:latin typeface="Söhne"/>
              </a:rPr>
              <a:t>By applying this protocol, every event in the distributed system can be totally ordered with respect to all other events. Even though vector clocks only provide partial ordering based on causality, the addition of UIDs and a consistent comparison operator allows us to establish a total order.</a:t>
            </a:r>
          </a:p>
          <a:p>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69</a:t>
            </a:fld>
            <a:endParaRPr lang="en-US"/>
          </a:p>
        </p:txBody>
      </p:sp>
    </p:spTree>
    <p:extLst>
      <p:ext uri="{BB962C8B-B14F-4D97-AF65-F5344CB8AC3E}">
        <p14:creationId xmlns:p14="http://schemas.microsoft.com/office/powerpoint/2010/main" val="714318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D1D5DB"/>
                </a:solidFill>
                <a:effectLst/>
                <a:latin typeface="Söhne"/>
              </a:rPr>
              <a:t>Definitions: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Let's denote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a:t>
            </a:r>
            <a:r>
              <a:rPr lang="en-US" b="0" i="0" dirty="0">
                <a:solidFill>
                  <a:srgbClr val="D1D5DB"/>
                </a:solidFill>
                <a:effectLst/>
                <a:latin typeface="Söhne"/>
              </a:rPr>
              <a:t> as the vector clock of event </a:t>
            </a:r>
            <a:r>
              <a:rPr lang="en-US" b="0" i="1" dirty="0">
                <a:solidFill>
                  <a:srgbClr val="D1D5DB"/>
                </a:solidFill>
                <a:effectLst/>
                <a:latin typeface="KaTeX_Math"/>
              </a:rPr>
              <a:t>e</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An event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 causally precedes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(denoted as </a:t>
            </a:r>
            <a:r>
              <a:rPr lang="en-US" b="0" i="1" dirty="0">
                <a:solidFill>
                  <a:srgbClr val="D1D5DB"/>
                </a:solidFill>
                <a:effectLst/>
                <a:latin typeface="KaTeX_Math"/>
              </a:rPr>
              <a:t>e</a:t>
            </a:r>
            <a:r>
              <a:rPr lang="en-US" b="0" i="0" dirty="0">
                <a:solidFill>
                  <a:srgbClr val="D1D5DB"/>
                </a:solidFill>
                <a:effectLst/>
                <a:latin typeface="KaTeX_Main"/>
              </a:rPr>
              <a:t>1→</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if and only if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 can influence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The vector clock protocol states that </a:t>
            </a:r>
            <a:r>
              <a:rPr lang="en-US" b="0" i="1" dirty="0">
                <a:solidFill>
                  <a:srgbClr val="D1D5DB"/>
                </a:solidFill>
                <a:effectLst/>
                <a:latin typeface="KaTeX_Math"/>
              </a:rPr>
              <a:t>e</a:t>
            </a:r>
            <a:r>
              <a:rPr lang="en-US" b="0" i="0" dirty="0">
                <a:solidFill>
                  <a:srgbClr val="D1D5DB"/>
                </a:solidFill>
                <a:effectLst/>
                <a:latin typeface="KaTeX_Main"/>
              </a:rPr>
              <a:t>1→</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if and only if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1)&lt;</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where "&lt;" denotes the element-wise less-than operation on vector clocks.</a:t>
            </a:r>
          </a:p>
          <a:p>
            <a:pPr algn="l"/>
            <a:r>
              <a:rPr lang="en-US" b="1" i="0" dirty="0">
                <a:solidFill>
                  <a:srgbClr val="D1D5DB"/>
                </a:solidFill>
                <a:effectLst/>
                <a:latin typeface="Söhne"/>
              </a:rPr>
              <a:t>Base Case (Initial State):</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In the initial state, all vector clocks are set to zero. There are no previous events, so there can be no causality and hence no causality violation. The base case holds trivially.</a:t>
            </a:r>
          </a:p>
          <a:p>
            <a:pPr algn="l"/>
            <a:r>
              <a:rPr lang="en-US" b="1" i="0" dirty="0">
                <a:solidFill>
                  <a:srgbClr val="D1D5DB"/>
                </a:solidFill>
                <a:effectLst/>
                <a:latin typeface="Söhne"/>
              </a:rPr>
              <a:t>Inductive Step:</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Assume the vector clock protocol has accurately detected all causality relationships up to some point in the execution of the system. We need to show that the next event </a:t>
            </a: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will also have its causality accurately detected.</a:t>
            </a:r>
          </a:p>
          <a:p>
            <a:pPr algn="l">
              <a:buFont typeface="Arial" panose="020B0604020202020204" pitchFamily="34" charset="0"/>
              <a:buChar char="•"/>
            </a:pPr>
            <a:r>
              <a:rPr lang="en-US" b="0" i="0" dirty="0">
                <a:solidFill>
                  <a:srgbClr val="D1D5DB"/>
                </a:solidFill>
                <a:effectLst/>
                <a:latin typeface="Söhne"/>
              </a:rPr>
              <a:t>There are two cases to consider when a new event </a:t>
            </a: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occurs:</a:t>
            </a:r>
          </a:p>
          <a:p>
            <a:pPr marL="742950" lvl="1" indent="-285750" algn="l">
              <a:buFont typeface="Arial" panose="020B0604020202020204" pitchFamily="34" charset="0"/>
              <a:buChar char="•"/>
            </a:pP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is an internal event or a send event in process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In this case,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increments its </a:t>
            </a:r>
            <a:r>
              <a:rPr lang="en-US" b="0" i="1" dirty="0" err="1">
                <a:solidFill>
                  <a:srgbClr val="D1D5DB"/>
                </a:solidFill>
                <a:effectLst/>
                <a:latin typeface="KaTeX_Math"/>
              </a:rPr>
              <a:t>i</a:t>
            </a:r>
            <a:r>
              <a:rPr lang="en-US" b="0" i="0" dirty="0" err="1">
                <a:solidFill>
                  <a:srgbClr val="D1D5DB"/>
                </a:solidFill>
                <a:effectLst/>
                <a:latin typeface="Söhne"/>
              </a:rPr>
              <a:t>-th</a:t>
            </a:r>
            <a:r>
              <a:rPr lang="en-US" b="0" i="0" dirty="0">
                <a:solidFill>
                  <a:srgbClr val="D1D5DB"/>
                </a:solidFill>
                <a:effectLst/>
                <a:latin typeface="Söhne"/>
              </a:rPr>
              <a:t> element in the vector clock. Since no other elements are changed,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will be greater than the vector clock of any previous event in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and not less than the vector clock of any other event in the system, due to the induction hypothesis. Thus, the causality is preserved.</a:t>
            </a:r>
          </a:p>
          <a:p>
            <a:pPr marL="742950" lvl="1" indent="-285750" algn="l">
              <a:buFont typeface="Arial" panose="020B0604020202020204" pitchFamily="34" charset="0"/>
              <a:buChar char="•"/>
            </a:pP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is a receive event in process </a:t>
            </a:r>
            <a:r>
              <a:rPr lang="en-US" b="0" i="1" dirty="0" err="1">
                <a:solidFill>
                  <a:srgbClr val="D1D5DB"/>
                </a:solidFill>
                <a:effectLst/>
                <a:latin typeface="KaTeX_Math"/>
              </a:rPr>
              <a:t>Pj</a:t>
            </a:r>
            <a:r>
              <a:rPr lang="en-US" b="0" i="0" dirty="0">
                <a:solidFill>
                  <a:srgbClr val="D1D5DB"/>
                </a:solidFill>
                <a:effectLst/>
                <a:latin typeface="KaTeX_Main"/>
              </a:rPr>
              <a:t>​</a:t>
            </a:r>
            <a:r>
              <a:rPr lang="en-US" b="0" i="0" dirty="0">
                <a:solidFill>
                  <a:srgbClr val="D1D5DB"/>
                </a:solidFill>
                <a:effectLst/>
                <a:latin typeface="Söhne"/>
              </a:rPr>
              <a:t> caused by a message sent from process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According to the protocol, </a:t>
            </a:r>
            <a:r>
              <a:rPr lang="en-US" b="0" i="1" dirty="0" err="1">
                <a:solidFill>
                  <a:srgbClr val="D1D5DB"/>
                </a:solidFill>
                <a:effectLst/>
                <a:latin typeface="KaTeX_Math"/>
              </a:rPr>
              <a:t>Pj</a:t>
            </a:r>
            <a:r>
              <a:rPr lang="en-US" b="0" i="0" dirty="0">
                <a:solidFill>
                  <a:srgbClr val="D1D5DB"/>
                </a:solidFill>
                <a:effectLst/>
                <a:latin typeface="KaTeX_Main"/>
              </a:rPr>
              <a:t>​</a:t>
            </a:r>
            <a:r>
              <a:rPr lang="en-US" b="0" i="0" dirty="0">
                <a:solidFill>
                  <a:srgbClr val="D1D5DB"/>
                </a:solidFill>
                <a:effectLst/>
                <a:latin typeface="Söhne"/>
              </a:rPr>
              <a:t> updates its vector clock to the maximum of its current value and the vector clock received from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and then increments its </a:t>
            </a:r>
            <a:r>
              <a:rPr lang="en-US" b="0" i="1" dirty="0">
                <a:solidFill>
                  <a:srgbClr val="D1D5DB"/>
                </a:solidFill>
                <a:effectLst/>
                <a:latin typeface="KaTeX_Math"/>
              </a:rPr>
              <a:t>j</a:t>
            </a:r>
            <a:r>
              <a:rPr lang="en-US" b="0" i="0" dirty="0">
                <a:solidFill>
                  <a:srgbClr val="D1D5DB"/>
                </a:solidFill>
                <a:effectLst/>
                <a:latin typeface="Söhne"/>
              </a:rPr>
              <a:t>-</a:t>
            </a:r>
            <a:r>
              <a:rPr lang="en-US" b="0" i="0" dirty="0" err="1">
                <a:solidFill>
                  <a:srgbClr val="D1D5DB"/>
                </a:solidFill>
                <a:effectLst/>
                <a:latin typeface="Söhne"/>
              </a:rPr>
              <a:t>th</a:t>
            </a:r>
            <a:r>
              <a:rPr lang="en-US" b="0" i="0" dirty="0">
                <a:solidFill>
                  <a:srgbClr val="D1D5DB"/>
                </a:solidFill>
                <a:effectLst/>
                <a:latin typeface="Söhne"/>
              </a:rPr>
              <a:t> element. This ensures that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err="1">
                <a:solidFill>
                  <a:srgbClr val="D1D5DB"/>
                </a:solidFill>
                <a:effectLst/>
                <a:latin typeface="KaTeX_Math"/>
              </a:rPr>
              <a:t>enew</a:t>
            </a:r>
            <a:r>
              <a:rPr lang="en-US" b="0" i="0" dirty="0">
                <a:solidFill>
                  <a:srgbClr val="D1D5DB"/>
                </a:solidFill>
                <a:effectLst/>
                <a:latin typeface="KaTeX_Main"/>
              </a:rPr>
              <a:t>​)</a:t>
            </a:r>
            <a:r>
              <a:rPr lang="en-US" b="0" i="0" dirty="0">
                <a:solidFill>
                  <a:srgbClr val="D1D5DB"/>
                </a:solidFill>
                <a:effectLst/>
                <a:latin typeface="Söhne"/>
              </a:rPr>
              <a:t> reflects the causality from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 and any causality that </a:t>
            </a:r>
            <a:r>
              <a:rPr lang="en-US" b="0" i="1" dirty="0">
                <a:solidFill>
                  <a:srgbClr val="D1D5DB"/>
                </a:solidFill>
                <a:effectLst/>
                <a:latin typeface="KaTeX_Math"/>
              </a:rPr>
              <a:t>Pi</a:t>
            </a:r>
            <a:r>
              <a:rPr lang="en-US" b="0" i="0" dirty="0">
                <a:solidFill>
                  <a:srgbClr val="D1D5DB"/>
                </a:solidFill>
                <a:effectLst/>
                <a:latin typeface="KaTeX_Main"/>
              </a:rPr>
              <a:t>​</a:t>
            </a:r>
            <a:r>
              <a:rPr lang="en-US" b="0" i="0" dirty="0">
                <a:solidFill>
                  <a:srgbClr val="D1D5DB"/>
                </a:solidFill>
                <a:effectLst/>
                <a:latin typeface="Söhne"/>
              </a:rPr>
              <a:t>'s vector clock reflected.</a:t>
            </a:r>
          </a:p>
          <a:p>
            <a:pPr algn="l"/>
            <a:r>
              <a:rPr lang="en-US" b="1" i="0" dirty="0">
                <a:solidFill>
                  <a:srgbClr val="D1D5DB"/>
                </a:solidFill>
                <a:effectLst/>
                <a:latin typeface="Söhne"/>
              </a:rPr>
              <a:t>Proof by Contradiction (Causality Violation):</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Suppose for contradiction that the vector clock protocol indicated a causality violation when there was none, meaning that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1)≥</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but </a:t>
            </a:r>
            <a:r>
              <a:rPr lang="en-US" b="0" i="1" dirty="0">
                <a:solidFill>
                  <a:srgbClr val="D1D5DB"/>
                </a:solidFill>
                <a:effectLst/>
                <a:latin typeface="KaTeX_Math"/>
              </a:rPr>
              <a:t>e</a:t>
            </a:r>
            <a:r>
              <a:rPr lang="en-US" b="0" i="0" dirty="0">
                <a:solidFill>
                  <a:srgbClr val="D1D5DB"/>
                </a:solidFill>
                <a:effectLst/>
                <a:latin typeface="KaTeX_Main"/>
              </a:rPr>
              <a:t>1↛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By the protocol, the only way for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's vector clock to be greater than or equal to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's is if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 occurred after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or if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 causally influenced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(which is a contradiction to our assumption). Therefore, such a situation is impossible.</a:t>
            </a:r>
          </a:p>
          <a:p>
            <a:pPr algn="l">
              <a:buFont typeface="Arial" panose="020B0604020202020204" pitchFamily="34" charset="0"/>
              <a:buChar char="•"/>
            </a:pPr>
            <a:r>
              <a:rPr lang="en-US" b="0" i="0" dirty="0">
                <a:solidFill>
                  <a:srgbClr val="D1D5DB"/>
                </a:solidFill>
                <a:effectLst/>
                <a:latin typeface="Söhne"/>
              </a:rPr>
              <a:t>Conversely, suppose that </a:t>
            </a:r>
            <a:r>
              <a:rPr lang="en-US" b="0" i="1" dirty="0">
                <a:solidFill>
                  <a:srgbClr val="D1D5DB"/>
                </a:solidFill>
                <a:effectLst/>
                <a:latin typeface="KaTeX_Math"/>
              </a:rPr>
              <a:t>e</a:t>
            </a:r>
            <a:r>
              <a:rPr lang="en-US" b="0" i="0" dirty="0">
                <a:solidFill>
                  <a:srgbClr val="D1D5DB"/>
                </a:solidFill>
                <a:effectLst/>
                <a:latin typeface="KaTeX_Main"/>
              </a:rPr>
              <a:t>1→</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but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1)&lt;̸ </a:t>
            </a:r>
            <a:r>
              <a:rPr lang="en-US" b="0" i="1" dirty="0">
                <a:solidFill>
                  <a:srgbClr val="D1D5DB"/>
                </a:solidFill>
                <a:effectLst/>
                <a:latin typeface="KaTeX_Math"/>
              </a:rPr>
              <a:t>VC</a:t>
            </a:r>
            <a:r>
              <a:rPr lang="en-US" b="0" i="0" dirty="0">
                <a:solidFill>
                  <a:srgbClr val="D1D5DB"/>
                </a:solidFill>
                <a:effectLst/>
                <a:latin typeface="KaTeX_Main"/>
              </a:rPr>
              <a:t>(</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This would mean that the causality from </a:t>
            </a:r>
            <a:r>
              <a:rPr lang="en-US" b="0" i="1" dirty="0">
                <a:solidFill>
                  <a:srgbClr val="D1D5DB"/>
                </a:solidFill>
                <a:effectLst/>
                <a:latin typeface="KaTeX_Math"/>
              </a:rPr>
              <a:t>e</a:t>
            </a:r>
            <a:r>
              <a:rPr lang="en-US" b="0" i="0" dirty="0">
                <a:solidFill>
                  <a:srgbClr val="D1D5DB"/>
                </a:solidFill>
                <a:effectLst/>
                <a:latin typeface="KaTeX_Main"/>
              </a:rPr>
              <a:t>1</a:t>
            </a:r>
            <a:r>
              <a:rPr lang="en-US" b="0" i="0" dirty="0">
                <a:solidFill>
                  <a:srgbClr val="D1D5DB"/>
                </a:solidFill>
                <a:effectLst/>
                <a:latin typeface="Söhne"/>
              </a:rPr>
              <a:t> to </a:t>
            </a:r>
            <a:r>
              <a:rPr lang="en-US" b="0" i="1" dirty="0">
                <a:solidFill>
                  <a:srgbClr val="D1D5DB"/>
                </a:solidFill>
                <a:effectLst/>
                <a:latin typeface="KaTeX_Math"/>
              </a:rPr>
              <a:t>e</a:t>
            </a:r>
            <a:r>
              <a:rPr lang="en-US" b="0" i="0" dirty="0">
                <a:solidFill>
                  <a:srgbClr val="D1D5DB"/>
                </a:solidFill>
                <a:effectLst/>
                <a:latin typeface="KaTeX_Main"/>
              </a:rPr>
              <a:t>2</a:t>
            </a:r>
            <a:r>
              <a:rPr lang="en-US" b="0" i="0" dirty="0">
                <a:solidFill>
                  <a:srgbClr val="D1D5DB"/>
                </a:solidFill>
                <a:effectLst/>
                <a:latin typeface="Söhne"/>
              </a:rPr>
              <a:t> was not reflected in the vector clocks, which violates the updating rules of the vector clock protocol and the induction hypothesis. Thus, this situation is also impossible.</a:t>
            </a:r>
          </a:p>
          <a:p>
            <a:pPr algn="l"/>
            <a:r>
              <a:rPr lang="en-US" b="1" i="0" dirty="0">
                <a:solidFill>
                  <a:srgbClr val="D1D5DB"/>
                </a:solidFill>
                <a:effectLst/>
                <a:latin typeface="Söhne"/>
              </a:rPr>
              <a:t>Conclusion:</a:t>
            </a:r>
            <a:r>
              <a:rPr lang="en-US" b="0" i="0" dirty="0">
                <a:solidFill>
                  <a:srgbClr val="D1D5DB"/>
                </a:solidFill>
                <a:effectLst/>
                <a:latin typeface="Söhne"/>
              </a:rPr>
              <a:t> The vector clock protocol accurately captures the causality relationships between events, as any event that causally precedes another will have a strictly smaller vector clock, and any event that is concurrent will have an incomparable vector clock. The proof by induction ensures that this relationship holds throughout the execution of the system, while the proof by contradiction shows that any supposed causality violation detected by the vector clock must indeed be a true causality relationship. Therefore, the vector clock protocol accurately detects potential causality violations.</a:t>
            </a:r>
          </a:p>
          <a:p>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70</a:t>
            </a:fld>
            <a:endParaRPr lang="en-US"/>
          </a:p>
        </p:txBody>
      </p:sp>
    </p:spTree>
    <p:extLst>
      <p:ext uri="{BB962C8B-B14F-4D97-AF65-F5344CB8AC3E}">
        <p14:creationId xmlns:p14="http://schemas.microsoft.com/office/powerpoint/2010/main" val="3890376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 and less</a:t>
            </a:r>
            <a:r>
              <a:rPr lang="en-US" baseline="0" dirty="0"/>
              <a:t> weights to previous measurements. </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14</a:t>
            </a:fld>
            <a:endParaRPr lang="en-US"/>
          </a:p>
        </p:txBody>
      </p:sp>
    </p:spTree>
    <p:extLst>
      <p:ext uri="{BB962C8B-B14F-4D97-AF65-F5344CB8AC3E}">
        <p14:creationId xmlns:p14="http://schemas.microsoft.com/office/powerpoint/2010/main" val="1584915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 and less</a:t>
            </a:r>
            <a:r>
              <a:rPr lang="en-US" baseline="0" dirty="0"/>
              <a:t> weights to previous measurements. </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15</a:t>
            </a:fld>
            <a:endParaRPr lang="en-US"/>
          </a:p>
        </p:txBody>
      </p:sp>
    </p:spTree>
    <p:extLst>
      <p:ext uri="{BB962C8B-B14F-4D97-AF65-F5344CB8AC3E}">
        <p14:creationId xmlns:p14="http://schemas.microsoft.com/office/powerpoint/2010/main" val="1584915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advancing clock means likely that we might need</a:t>
            </a:r>
            <a:r>
              <a:rPr lang="en-US" baseline="0" dirty="0"/>
              <a:t> to execute some events faster, but prior time may mean events are already executed. Also introduce that </a:t>
            </a:r>
            <a:r>
              <a:rPr lang="en-US" baseline="0" dirty="0" err="1"/>
              <a:t>Cristian’s</a:t>
            </a:r>
            <a:r>
              <a:rPr lang="en-US" baseline="0" dirty="0"/>
              <a:t> algorithm has single point of failure and how election plays a role when you introduce multiple time servers. </a:t>
            </a:r>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18</a:t>
            </a:fld>
            <a:endParaRPr lang="en-US"/>
          </a:p>
        </p:txBody>
      </p:sp>
    </p:spTree>
    <p:extLst>
      <p:ext uri="{BB962C8B-B14F-4D97-AF65-F5344CB8AC3E}">
        <p14:creationId xmlns:p14="http://schemas.microsoft.com/office/powerpoint/2010/main" val="73230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D86903-B862-E145-9C68-BFD24266A682}" type="slidenum">
              <a:rPr lang="en-US" smtClean="0"/>
              <a:t>20</a:t>
            </a:fld>
            <a:endParaRPr lang="en-US"/>
          </a:p>
        </p:txBody>
      </p:sp>
    </p:spTree>
    <p:extLst>
      <p:ext uri="{BB962C8B-B14F-4D97-AF65-F5344CB8AC3E}">
        <p14:creationId xmlns:p14="http://schemas.microsoft.com/office/powerpoint/2010/main" val="675420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21</a:t>
            </a:fld>
            <a:endParaRPr lang="en-US"/>
          </a:p>
        </p:txBody>
      </p:sp>
    </p:spTree>
    <p:extLst>
      <p:ext uri="{BB962C8B-B14F-4D97-AF65-F5344CB8AC3E}">
        <p14:creationId xmlns:p14="http://schemas.microsoft.com/office/powerpoint/2010/main" val="3789915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6ECECA7E-B038-BA49-8CB4-1206D57E90D0}" type="slidenum">
              <a:rPr lang="en-US" smtClean="0"/>
              <a:t>22</a:t>
            </a:fld>
            <a:endParaRPr lang="en-US"/>
          </a:p>
        </p:txBody>
      </p:sp>
    </p:spTree>
    <p:extLst>
      <p:ext uri="{BB962C8B-B14F-4D97-AF65-F5344CB8AC3E}">
        <p14:creationId xmlns:p14="http://schemas.microsoft.com/office/powerpoint/2010/main" val="3279767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that in synchronous</a:t>
            </a:r>
            <a:r>
              <a:rPr lang="en-US" baseline="0" dirty="0"/>
              <a:t> models it is easier, as we have the notion of a round or clock. We can use the concept of round to order events. Here the steps of two components might be quite different. </a:t>
            </a:r>
            <a:endParaRPr lang="en-US" dirty="0"/>
          </a:p>
        </p:txBody>
      </p:sp>
      <p:sp>
        <p:nvSpPr>
          <p:cNvPr id="4" name="Slide Number Placeholder 3"/>
          <p:cNvSpPr>
            <a:spLocks noGrp="1"/>
          </p:cNvSpPr>
          <p:nvPr>
            <p:ph type="sldNum" sz="quarter" idx="10"/>
          </p:nvPr>
        </p:nvSpPr>
        <p:spPr/>
        <p:txBody>
          <a:bodyPr/>
          <a:lstStyle/>
          <a:p>
            <a:fld id="{1F246EEE-C262-4549-9F85-FACF51FBDAF6}" type="slidenum">
              <a:rPr lang="en-US" smtClean="0"/>
              <a:t>31</a:t>
            </a:fld>
            <a:endParaRPr lang="en-US"/>
          </a:p>
        </p:txBody>
      </p:sp>
    </p:spTree>
    <p:extLst>
      <p:ext uri="{BB962C8B-B14F-4D97-AF65-F5344CB8AC3E}">
        <p14:creationId xmlns:p14="http://schemas.microsoft.com/office/powerpoint/2010/main" val="14149415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6189FA8-63F0-FE48-8F6B-7954BB9C773B}"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113287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189FA8-63F0-FE48-8F6B-7954BB9C773B}"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1753178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189FA8-63F0-FE48-8F6B-7954BB9C773B}"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2949346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6189FA8-63F0-FE48-8F6B-7954BB9C773B}"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89773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189FA8-63F0-FE48-8F6B-7954BB9C773B}" type="datetimeFigureOut">
              <a:rPr lang="en-US" smtClean="0"/>
              <a:t>12/13/2023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1756605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6189FA8-63F0-FE48-8F6B-7954BB9C773B}" type="datetimeFigureOut">
              <a:rPr lang="en-US" smtClean="0"/>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3397754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189FA8-63F0-FE48-8F6B-7954BB9C773B}" type="datetimeFigureOut">
              <a:rPr lang="en-US" smtClean="0"/>
              <a:t>12/13/2023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807745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6189FA8-63F0-FE48-8F6B-7954BB9C773B}" type="datetimeFigureOut">
              <a:rPr lang="en-US" smtClean="0"/>
              <a:t>12/13/2023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224987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189FA8-63F0-FE48-8F6B-7954BB9C773B}" type="datetimeFigureOut">
              <a:rPr lang="en-US" smtClean="0"/>
              <a:t>12/13/2023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827107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189FA8-63F0-FE48-8F6B-7954BB9C773B}" type="datetimeFigureOut">
              <a:rPr lang="en-US" smtClean="0"/>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1263297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189FA8-63F0-FE48-8F6B-7954BB9C773B}" type="datetimeFigureOut">
              <a:rPr lang="en-US" smtClean="0"/>
              <a:t>12/13/2023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71BD2B-8A19-E949-A373-2E85F5FF3F9F}" type="slidenum">
              <a:rPr lang="en-US" smtClean="0"/>
              <a:t>‹#›</a:t>
            </a:fld>
            <a:endParaRPr lang="en-US"/>
          </a:p>
        </p:txBody>
      </p:sp>
    </p:spTree>
    <p:extLst>
      <p:ext uri="{BB962C8B-B14F-4D97-AF65-F5344CB8AC3E}">
        <p14:creationId xmlns:p14="http://schemas.microsoft.com/office/powerpoint/2010/main" val="1648057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189FA8-63F0-FE48-8F6B-7954BB9C773B}" type="datetimeFigureOut">
              <a:rPr lang="en-US" smtClean="0"/>
              <a:t>12/13/2023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71BD2B-8A19-E949-A373-2E85F5FF3F9F}" type="slidenum">
              <a:rPr lang="en-US" smtClean="0"/>
              <a:t>‹#›</a:t>
            </a:fld>
            <a:endParaRPr lang="en-US"/>
          </a:p>
        </p:txBody>
      </p:sp>
    </p:spTree>
    <p:extLst>
      <p:ext uri="{BB962C8B-B14F-4D97-AF65-F5344CB8AC3E}">
        <p14:creationId xmlns:p14="http://schemas.microsoft.com/office/powerpoint/2010/main" val="3382332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000" dirty="0"/>
              <a:t>Distributed Systems and Computing</a:t>
            </a:r>
          </a:p>
        </p:txBody>
      </p:sp>
      <p:sp>
        <p:nvSpPr>
          <p:cNvPr id="3" name="Subtitle 2"/>
          <p:cNvSpPr>
            <a:spLocks noGrp="1"/>
          </p:cNvSpPr>
          <p:nvPr>
            <p:ph type="subTitle" idx="1"/>
          </p:nvPr>
        </p:nvSpPr>
        <p:spPr/>
        <p:txBody>
          <a:bodyPr/>
          <a:lstStyle/>
          <a:p>
            <a:r>
              <a:rPr lang="en-US" dirty="0"/>
              <a:t>Clocks, Ordering and Election</a:t>
            </a:r>
          </a:p>
        </p:txBody>
      </p:sp>
    </p:spTree>
    <p:extLst>
      <p:ext uri="{BB962C8B-B14F-4D97-AF65-F5344CB8AC3E}">
        <p14:creationId xmlns:p14="http://schemas.microsoft.com/office/powerpoint/2010/main" val="1266717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Cristian’s Algorithm</a:t>
            </a:r>
          </a:p>
        </p:txBody>
      </p:sp>
      <p:sp>
        <p:nvSpPr>
          <p:cNvPr id="3" name="Content Placeholder 2"/>
          <p:cNvSpPr>
            <a:spLocks noGrp="1"/>
          </p:cNvSpPr>
          <p:nvPr>
            <p:ph idx="1"/>
          </p:nvPr>
        </p:nvSpPr>
        <p:spPr/>
        <p:txBody>
          <a:bodyPr>
            <a:normAutofit/>
          </a:bodyPr>
          <a:lstStyle/>
          <a:p>
            <a:pPr algn="just"/>
            <a:r>
              <a:rPr lang="en-US" dirty="0"/>
              <a:t>Time servers may have delay to process request</a:t>
            </a:r>
          </a:p>
          <a:p>
            <a:pPr lvl="1" algn="just"/>
            <a:r>
              <a:rPr lang="en-US" dirty="0"/>
              <a:t>In such cases time needs to be adjusted taking into account server latency</a:t>
            </a:r>
          </a:p>
          <a:p>
            <a:pPr lvl="1" algn="just"/>
            <a:r>
              <a:rPr lang="en-US" dirty="0" err="1"/>
              <a:t>Adjusted_Local_Clock</a:t>
            </a:r>
            <a:r>
              <a:rPr lang="en-US" dirty="0"/>
              <a:t> </a:t>
            </a:r>
          </a:p>
          <a:p>
            <a:pPr lvl="2" algn="just"/>
            <a:r>
              <a:rPr lang="en-US" dirty="0">
                <a:solidFill>
                  <a:srgbClr val="0000FF"/>
                </a:solidFill>
              </a:rPr>
              <a:t>Server timestamp + (RTT – Server Latency)/2</a:t>
            </a:r>
          </a:p>
          <a:p>
            <a:pPr lvl="1" algn="just"/>
            <a:r>
              <a:rPr lang="en-US" dirty="0">
                <a:solidFill>
                  <a:srgbClr val="0000FF"/>
                </a:solidFill>
              </a:rPr>
              <a:t>Server Latency was accounted in the Server Timestamp when the time server had delay in processing requests</a:t>
            </a:r>
          </a:p>
          <a:p>
            <a:pPr lvl="1"/>
            <a:endParaRPr lang="en-US" dirty="0"/>
          </a:p>
          <a:p>
            <a:pPr lvl="1"/>
            <a:endParaRPr lang="en-US" b="1" dirty="0"/>
          </a:p>
        </p:txBody>
      </p:sp>
    </p:spTree>
    <p:extLst>
      <p:ext uri="{BB962C8B-B14F-4D97-AF65-F5344CB8AC3E}">
        <p14:creationId xmlns:p14="http://schemas.microsoft.com/office/powerpoint/2010/main" val="2137454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6" name="Picture 5" descr="20210122_11452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4285102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20210122_11532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620326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20210122_11561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102597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Cristian’s Algorithm</a:t>
            </a:r>
          </a:p>
        </p:txBody>
      </p:sp>
      <p:sp>
        <p:nvSpPr>
          <p:cNvPr id="3" name="Content Placeholder 2"/>
          <p:cNvSpPr>
            <a:spLocks noGrp="1"/>
          </p:cNvSpPr>
          <p:nvPr>
            <p:ph idx="1"/>
          </p:nvPr>
        </p:nvSpPr>
        <p:spPr/>
        <p:txBody>
          <a:bodyPr>
            <a:normAutofit lnSpcReduction="10000"/>
          </a:bodyPr>
          <a:lstStyle/>
          <a:p>
            <a:pPr algn="just"/>
            <a:r>
              <a:rPr lang="en-US" dirty="0"/>
              <a:t>The algorithm assumes that communication delay between server and client is symmetric</a:t>
            </a:r>
          </a:p>
          <a:p>
            <a:pPr lvl="1" algn="just"/>
            <a:r>
              <a:rPr lang="en-US" dirty="0"/>
              <a:t>In such cases, keep track of recent RTTs and repeat request when an RTT is an outlier</a:t>
            </a:r>
          </a:p>
          <a:p>
            <a:pPr lvl="1" algn="just"/>
            <a:r>
              <a:rPr lang="en-US" dirty="0"/>
              <a:t>Otherwise, use an weighted average </a:t>
            </a:r>
            <a:r>
              <a:rPr lang="en-US" dirty="0">
                <a:solidFill>
                  <a:srgbClr val="0000FF"/>
                </a:solidFill>
              </a:rPr>
              <a:t>(of n measurements)</a:t>
            </a:r>
            <a:r>
              <a:rPr lang="en-US" dirty="0"/>
              <a:t>: </a:t>
            </a:r>
          </a:p>
          <a:p>
            <a:pPr lvl="2" algn="just"/>
            <a:r>
              <a:rPr lang="en-US" dirty="0" err="1"/>
              <a:t>avg_local_clock_adjusted</a:t>
            </a:r>
            <a:r>
              <a:rPr lang="en-US" dirty="0"/>
              <a:t> (0) = </a:t>
            </a:r>
            <a:r>
              <a:rPr lang="en-US" dirty="0" err="1">
                <a:solidFill>
                  <a:srgbClr val="0000FF"/>
                </a:solidFill>
              </a:rPr>
              <a:t>adjusted_local_clock</a:t>
            </a:r>
            <a:endParaRPr lang="en-US" dirty="0">
              <a:solidFill>
                <a:srgbClr val="0000FF"/>
              </a:solidFill>
            </a:endParaRPr>
          </a:p>
          <a:p>
            <a:pPr lvl="2" algn="just"/>
            <a:r>
              <a:rPr lang="en-US" dirty="0" err="1"/>
              <a:t>avg_local_clock_adjusted</a:t>
            </a:r>
            <a:r>
              <a:rPr lang="en-US" dirty="0"/>
              <a:t>(n) = </a:t>
            </a:r>
          </a:p>
          <a:p>
            <a:pPr lvl="2" algn="just"/>
            <a:r>
              <a:rPr lang="en-US" dirty="0">
                <a:solidFill>
                  <a:srgbClr val="0000FF"/>
                </a:solidFill>
              </a:rPr>
              <a:t>(weight * </a:t>
            </a:r>
            <a:r>
              <a:rPr lang="en-US" dirty="0" err="1">
                <a:solidFill>
                  <a:srgbClr val="0000FF"/>
                </a:solidFill>
              </a:rPr>
              <a:t>adjusted_local_clock</a:t>
            </a:r>
            <a:r>
              <a:rPr lang="en-US" dirty="0">
                <a:solidFill>
                  <a:srgbClr val="0000FF"/>
                </a:solidFill>
              </a:rPr>
              <a:t>) + (1-weight) * </a:t>
            </a:r>
            <a:r>
              <a:rPr lang="en-US" dirty="0" err="1">
                <a:solidFill>
                  <a:srgbClr val="0000FF"/>
                </a:solidFill>
              </a:rPr>
              <a:t>avg_local_clock_adjusted</a:t>
            </a:r>
            <a:r>
              <a:rPr lang="en-US" dirty="0">
                <a:solidFill>
                  <a:srgbClr val="0000FF"/>
                </a:solidFill>
              </a:rPr>
              <a:t>(n-1)</a:t>
            </a:r>
          </a:p>
          <a:p>
            <a:pPr lvl="1"/>
            <a:endParaRPr lang="en-US" b="1" dirty="0"/>
          </a:p>
        </p:txBody>
      </p:sp>
    </p:spTree>
    <p:extLst>
      <p:ext uri="{BB962C8B-B14F-4D97-AF65-F5344CB8AC3E}">
        <p14:creationId xmlns:p14="http://schemas.microsoft.com/office/powerpoint/2010/main" val="29795629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Cristian’s</a:t>
            </a:r>
            <a:r>
              <a:rPr lang="en-US" dirty="0"/>
              <a:t> Algorithm (Caveats)</a:t>
            </a:r>
          </a:p>
        </p:txBody>
      </p:sp>
      <p:sp>
        <p:nvSpPr>
          <p:cNvPr id="3" name="Content Placeholder 2"/>
          <p:cNvSpPr>
            <a:spLocks noGrp="1"/>
          </p:cNvSpPr>
          <p:nvPr>
            <p:ph idx="1"/>
          </p:nvPr>
        </p:nvSpPr>
        <p:spPr/>
        <p:txBody>
          <a:bodyPr>
            <a:normAutofit lnSpcReduction="10000"/>
          </a:bodyPr>
          <a:lstStyle/>
          <a:p>
            <a:pPr algn="just"/>
            <a:r>
              <a:rPr lang="en-US" dirty="0"/>
              <a:t>Assuming the average of </a:t>
            </a:r>
            <a:r>
              <a:rPr lang="en-US" dirty="0" err="1">
                <a:solidFill>
                  <a:srgbClr val="0000FF"/>
                </a:solidFill>
              </a:rPr>
              <a:t>adjusted_local_clock</a:t>
            </a:r>
            <a:r>
              <a:rPr lang="en-US" dirty="0">
                <a:solidFill>
                  <a:srgbClr val="0000FF"/>
                </a:solidFill>
              </a:rPr>
              <a:t> </a:t>
            </a:r>
            <a:r>
              <a:rPr lang="en-US" dirty="0"/>
              <a:t>may average time considerably apart</a:t>
            </a:r>
          </a:p>
          <a:p>
            <a:pPr lvl="1" algn="just"/>
            <a:r>
              <a:rPr lang="en-US" dirty="0"/>
              <a:t>For example, if </a:t>
            </a:r>
            <a:r>
              <a:rPr lang="en-US" dirty="0" err="1">
                <a:solidFill>
                  <a:srgbClr val="0000FF"/>
                </a:solidFill>
              </a:rPr>
              <a:t>adjusted_local_clock</a:t>
            </a:r>
            <a:r>
              <a:rPr lang="en-US" dirty="0">
                <a:solidFill>
                  <a:srgbClr val="0000FF"/>
                </a:solidFill>
              </a:rPr>
              <a:t> </a:t>
            </a:r>
            <a:r>
              <a:rPr lang="en-US" dirty="0">
                <a:solidFill>
                  <a:srgbClr val="000000"/>
                </a:solidFill>
              </a:rPr>
              <a:t>for two measurements are largely different according to wall clock time</a:t>
            </a:r>
            <a:endParaRPr lang="en-US" dirty="0"/>
          </a:p>
          <a:p>
            <a:pPr lvl="1" algn="just"/>
            <a:r>
              <a:rPr lang="en-US" dirty="0"/>
              <a:t>It is better to take the average of the error: </a:t>
            </a:r>
          </a:p>
          <a:p>
            <a:pPr lvl="2" algn="just"/>
            <a:r>
              <a:rPr lang="en-US" sz="1800" dirty="0" err="1"/>
              <a:t>Local_error</a:t>
            </a:r>
            <a:r>
              <a:rPr lang="en-US" sz="1800" dirty="0"/>
              <a:t> = (</a:t>
            </a:r>
            <a:r>
              <a:rPr lang="en-US" sz="1800" dirty="0" err="1">
                <a:solidFill>
                  <a:srgbClr val="0000FF"/>
                </a:solidFill>
              </a:rPr>
              <a:t>adjusted_local_clock</a:t>
            </a:r>
            <a:r>
              <a:rPr lang="en-US" sz="1800" dirty="0">
                <a:solidFill>
                  <a:srgbClr val="0000FF"/>
                </a:solidFill>
              </a:rPr>
              <a:t> – </a:t>
            </a:r>
            <a:r>
              <a:rPr lang="en-US" sz="1800" dirty="0" err="1">
                <a:solidFill>
                  <a:srgbClr val="0000FF"/>
                </a:solidFill>
              </a:rPr>
              <a:t>current_local_clock</a:t>
            </a:r>
            <a:r>
              <a:rPr lang="en-US" sz="1800" dirty="0">
                <a:solidFill>
                  <a:srgbClr val="0000FF"/>
                </a:solidFill>
              </a:rPr>
              <a:t>) </a:t>
            </a:r>
            <a:endParaRPr lang="en-US" sz="1800" dirty="0"/>
          </a:p>
          <a:p>
            <a:pPr lvl="2" algn="just"/>
            <a:r>
              <a:rPr lang="en-US" sz="1800" dirty="0" err="1"/>
              <a:t>avg_local_clock_error</a:t>
            </a:r>
            <a:r>
              <a:rPr lang="en-US" sz="1800" dirty="0"/>
              <a:t>(0) = (</a:t>
            </a:r>
            <a:r>
              <a:rPr lang="en-US" sz="1800" dirty="0" err="1">
                <a:solidFill>
                  <a:srgbClr val="0000FF"/>
                </a:solidFill>
              </a:rPr>
              <a:t>Local_error</a:t>
            </a:r>
            <a:r>
              <a:rPr lang="en-US" sz="1800" dirty="0">
                <a:solidFill>
                  <a:srgbClr val="0000FF"/>
                </a:solidFill>
              </a:rPr>
              <a:t>) </a:t>
            </a:r>
          </a:p>
          <a:p>
            <a:pPr lvl="2" algn="just"/>
            <a:r>
              <a:rPr lang="en-US" sz="1800" dirty="0" err="1"/>
              <a:t>avg_local_clock_error</a:t>
            </a:r>
            <a:r>
              <a:rPr lang="en-US" sz="1800" dirty="0"/>
              <a:t>(n) = </a:t>
            </a:r>
            <a:r>
              <a:rPr lang="en-US" sz="1800" dirty="0">
                <a:solidFill>
                  <a:srgbClr val="0000FF"/>
                </a:solidFill>
              </a:rPr>
              <a:t>(weight * </a:t>
            </a:r>
            <a:r>
              <a:rPr lang="en-US" sz="1800" dirty="0" err="1">
                <a:solidFill>
                  <a:srgbClr val="0000FF"/>
                </a:solidFill>
              </a:rPr>
              <a:t>Local_error</a:t>
            </a:r>
            <a:r>
              <a:rPr lang="en-US" sz="1800" dirty="0">
                <a:solidFill>
                  <a:srgbClr val="0000FF"/>
                </a:solidFill>
              </a:rPr>
              <a:t>) + (1-weight) * </a:t>
            </a:r>
            <a:r>
              <a:rPr lang="en-US" sz="1800" dirty="0" err="1">
                <a:solidFill>
                  <a:srgbClr val="0000FF"/>
                </a:solidFill>
              </a:rPr>
              <a:t>avg_local_clock_error</a:t>
            </a:r>
            <a:r>
              <a:rPr lang="en-US" sz="1800" dirty="0">
                <a:solidFill>
                  <a:srgbClr val="0000FF"/>
                </a:solidFill>
              </a:rPr>
              <a:t> (n-1)</a:t>
            </a:r>
          </a:p>
          <a:p>
            <a:pPr lvl="2" algn="just"/>
            <a:r>
              <a:rPr lang="en-US" sz="1900" dirty="0" err="1">
                <a:solidFill>
                  <a:srgbClr val="0000FF"/>
                </a:solidFill>
              </a:rPr>
              <a:t>Adjusted_local_clock</a:t>
            </a:r>
            <a:r>
              <a:rPr lang="en-US" sz="1900" dirty="0">
                <a:solidFill>
                  <a:srgbClr val="0000FF"/>
                </a:solidFill>
              </a:rPr>
              <a:t> = </a:t>
            </a:r>
            <a:r>
              <a:rPr lang="en-US" sz="1900" dirty="0" err="1">
                <a:solidFill>
                  <a:srgbClr val="0000FF"/>
                </a:solidFill>
              </a:rPr>
              <a:t>current_local_clock</a:t>
            </a:r>
            <a:r>
              <a:rPr lang="en-US" sz="1900" dirty="0">
                <a:solidFill>
                  <a:srgbClr val="0000FF"/>
                </a:solidFill>
              </a:rPr>
              <a:t> + </a:t>
            </a:r>
            <a:r>
              <a:rPr lang="en-US" sz="1900" dirty="0" err="1">
                <a:solidFill>
                  <a:srgbClr val="0000FF"/>
                </a:solidFill>
              </a:rPr>
              <a:t>avg_local_clock_error</a:t>
            </a:r>
            <a:r>
              <a:rPr lang="en-US" sz="1900" dirty="0">
                <a:solidFill>
                  <a:srgbClr val="0000FF"/>
                </a:solidFill>
              </a:rPr>
              <a:t>(n)</a:t>
            </a:r>
          </a:p>
          <a:p>
            <a:pPr lvl="1"/>
            <a:endParaRPr lang="en-US" b="1" dirty="0"/>
          </a:p>
        </p:txBody>
      </p:sp>
    </p:spTree>
    <p:extLst>
      <p:ext uri="{BB962C8B-B14F-4D97-AF65-F5344CB8AC3E}">
        <p14:creationId xmlns:p14="http://schemas.microsoft.com/office/powerpoint/2010/main" val="1350016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20210122_12274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5517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20210122_13154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48780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Caveats</a:t>
            </a:r>
          </a:p>
        </p:txBody>
      </p:sp>
      <p:sp>
        <p:nvSpPr>
          <p:cNvPr id="3" name="Content Placeholder 2"/>
          <p:cNvSpPr>
            <a:spLocks noGrp="1"/>
          </p:cNvSpPr>
          <p:nvPr>
            <p:ph idx="1"/>
          </p:nvPr>
        </p:nvSpPr>
        <p:spPr/>
        <p:txBody>
          <a:bodyPr/>
          <a:lstStyle/>
          <a:p>
            <a:r>
              <a:rPr lang="en-US" dirty="0"/>
              <a:t>Generally, clocks of a system can be advanced without causing much problems</a:t>
            </a:r>
          </a:p>
          <a:p>
            <a:r>
              <a:rPr lang="en-US" dirty="0"/>
              <a:t>However, if the clock is faster, </a:t>
            </a:r>
            <a:r>
              <a:rPr lang="en-US" dirty="0">
                <a:highlight>
                  <a:srgbClr val="FFFF00"/>
                </a:highlight>
              </a:rPr>
              <a:t>adopting a prior time is not a good idea</a:t>
            </a:r>
          </a:p>
          <a:p>
            <a:pPr lvl="1"/>
            <a:r>
              <a:rPr lang="en-US" dirty="0"/>
              <a:t>Can disturb the order of events being sent</a:t>
            </a:r>
          </a:p>
          <a:p>
            <a:pPr lvl="1"/>
            <a:r>
              <a:rPr lang="en-US" dirty="0"/>
              <a:t>In such case, the clock should be </a:t>
            </a:r>
            <a:r>
              <a:rPr lang="en-US" dirty="0">
                <a:highlight>
                  <a:srgbClr val="FFFF00"/>
                </a:highlight>
              </a:rPr>
              <a:t>slowed down</a:t>
            </a:r>
            <a:r>
              <a:rPr lang="en-US" dirty="0"/>
              <a:t>, instead of adopting a prior time</a:t>
            </a:r>
          </a:p>
        </p:txBody>
      </p:sp>
    </p:spTree>
    <p:extLst>
      <p:ext uri="{BB962C8B-B14F-4D97-AF65-F5344CB8AC3E}">
        <p14:creationId xmlns:p14="http://schemas.microsoft.com/office/powerpoint/2010/main" val="3436850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Berkley Algorithm</a:t>
            </a:r>
          </a:p>
        </p:txBody>
      </p:sp>
      <p:sp>
        <p:nvSpPr>
          <p:cNvPr id="3" name="Content Placeholder 2"/>
          <p:cNvSpPr>
            <a:spLocks noGrp="1"/>
          </p:cNvSpPr>
          <p:nvPr>
            <p:ph idx="1"/>
          </p:nvPr>
        </p:nvSpPr>
        <p:spPr/>
        <p:txBody>
          <a:bodyPr>
            <a:normAutofit lnSpcReduction="10000"/>
          </a:bodyPr>
          <a:lstStyle/>
          <a:p>
            <a:pPr algn="just"/>
            <a:r>
              <a:rPr lang="en-US" dirty="0"/>
              <a:t>Similar to Cristian’s but do not have a dedicated time server</a:t>
            </a:r>
          </a:p>
          <a:p>
            <a:pPr algn="just"/>
            <a:r>
              <a:rPr lang="en-US" dirty="0"/>
              <a:t>Based on polling</a:t>
            </a:r>
          </a:p>
          <a:p>
            <a:pPr lvl="1" algn="just"/>
            <a:r>
              <a:rPr lang="en-US" dirty="0"/>
              <a:t>A server polls all machine periodically and computes whether the machine should speed up or slow down</a:t>
            </a:r>
          </a:p>
          <a:p>
            <a:pPr lvl="1" algn="just"/>
            <a:r>
              <a:rPr lang="en-US" dirty="0"/>
              <a:t>The polling period is set based on the maximum drift allowable for the systems</a:t>
            </a:r>
          </a:p>
          <a:p>
            <a:pPr lvl="1" algn="just"/>
            <a:r>
              <a:rPr lang="en-US" dirty="0"/>
              <a:t>Instead of polling, the server can also broadcast to all machines</a:t>
            </a:r>
          </a:p>
        </p:txBody>
      </p:sp>
    </p:spTree>
    <p:extLst>
      <p:ext uri="{BB962C8B-B14F-4D97-AF65-F5344CB8AC3E}">
        <p14:creationId xmlns:p14="http://schemas.microsoft.com/office/powerpoint/2010/main" val="837381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Systems</a:t>
            </a:r>
          </a:p>
        </p:txBody>
      </p:sp>
      <p:sp>
        <p:nvSpPr>
          <p:cNvPr id="4" name="Rounded Rectangle 3"/>
          <p:cNvSpPr/>
          <p:nvPr/>
        </p:nvSpPr>
        <p:spPr>
          <a:xfrm>
            <a:off x="1186707" y="1932215"/>
            <a:ext cx="1317007" cy="4659690"/>
          </a:xfrm>
          <a:prstGeom prst="round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3225964" y="1932215"/>
            <a:ext cx="1317007" cy="4659690"/>
          </a:xfrm>
          <a:prstGeom prst="round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ounded Rectangle 5"/>
          <p:cNvSpPr/>
          <p:nvPr/>
        </p:nvSpPr>
        <p:spPr>
          <a:xfrm>
            <a:off x="6789221" y="1927375"/>
            <a:ext cx="1317007" cy="4664530"/>
          </a:xfrm>
          <a:prstGeom prst="round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907143" y="1479851"/>
            <a:ext cx="7438571" cy="447524"/>
          </a:xfrm>
          <a:prstGeom prst="rect">
            <a:avLst/>
          </a:prstGeom>
          <a:noFill/>
          <a:ln w="25400">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Distributed Applications</a:t>
            </a:r>
          </a:p>
        </p:txBody>
      </p:sp>
      <p:sp>
        <p:nvSpPr>
          <p:cNvPr id="15" name="Rectangle 14"/>
          <p:cNvSpPr/>
          <p:nvPr/>
        </p:nvSpPr>
        <p:spPr>
          <a:xfrm>
            <a:off x="1243392" y="5550503"/>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OS</a:t>
            </a:r>
          </a:p>
        </p:txBody>
      </p:sp>
      <p:sp>
        <p:nvSpPr>
          <p:cNvPr id="16" name="Rectangle 15"/>
          <p:cNvSpPr/>
          <p:nvPr/>
        </p:nvSpPr>
        <p:spPr>
          <a:xfrm>
            <a:off x="1250652" y="6005278"/>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Hardware</a:t>
            </a:r>
          </a:p>
        </p:txBody>
      </p:sp>
      <p:sp>
        <p:nvSpPr>
          <p:cNvPr id="17" name="Rectangle 16"/>
          <p:cNvSpPr/>
          <p:nvPr/>
        </p:nvSpPr>
        <p:spPr>
          <a:xfrm>
            <a:off x="3287485" y="5550503"/>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OS</a:t>
            </a:r>
          </a:p>
        </p:txBody>
      </p:sp>
      <p:sp>
        <p:nvSpPr>
          <p:cNvPr id="18" name="Rectangle 17"/>
          <p:cNvSpPr/>
          <p:nvPr/>
        </p:nvSpPr>
        <p:spPr>
          <a:xfrm>
            <a:off x="3294745" y="6005278"/>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Hardware</a:t>
            </a:r>
          </a:p>
        </p:txBody>
      </p:sp>
      <p:sp>
        <p:nvSpPr>
          <p:cNvPr id="19" name="Rectangle 18"/>
          <p:cNvSpPr/>
          <p:nvPr/>
        </p:nvSpPr>
        <p:spPr>
          <a:xfrm>
            <a:off x="6847275" y="5568644"/>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OS</a:t>
            </a:r>
          </a:p>
        </p:txBody>
      </p:sp>
      <p:sp>
        <p:nvSpPr>
          <p:cNvPr id="20" name="Rectangle 19"/>
          <p:cNvSpPr/>
          <p:nvPr/>
        </p:nvSpPr>
        <p:spPr>
          <a:xfrm>
            <a:off x="6854535" y="6023419"/>
            <a:ext cx="1187752" cy="447524"/>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Hardware</a:t>
            </a:r>
          </a:p>
        </p:txBody>
      </p:sp>
      <p:sp>
        <p:nvSpPr>
          <p:cNvPr id="21" name="TextBox 20"/>
          <p:cNvSpPr txBox="1"/>
          <p:nvPr/>
        </p:nvSpPr>
        <p:spPr>
          <a:xfrm>
            <a:off x="4862286" y="5998027"/>
            <a:ext cx="1416824" cy="369332"/>
          </a:xfrm>
          <a:prstGeom prst="rect">
            <a:avLst/>
          </a:prstGeom>
          <a:noFill/>
        </p:spPr>
        <p:txBody>
          <a:bodyPr wrap="none" rtlCol="0">
            <a:spAutoFit/>
          </a:bodyPr>
          <a:lstStyle/>
          <a:p>
            <a:r>
              <a:rPr lang="en-US" dirty="0"/>
              <a:t>…………………..</a:t>
            </a:r>
          </a:p>
        </p:txBody>
      </p:sp>
      <p:sp>
        <p:nvSpPr>
          <p:cNvPr id="22" name="Rectangle 21"/>
          <p:cNvSpPr/>
          <p:nvPr/>
        </p:nvSpPr>
        <p:spPr>
          <a:xfrm>
            <a:off x="914400" y="3581400"/>
            <a:ext cx="7438571" cy="447524"/>
          </a:xfrm>
          <a:prstGeom prst="rect">
            <a:avLst/>
          </a:prstGeom>
          <a:noFill/>
          <a:ln w="25400">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Distributed Middleware</a:t>
            </a:r>
          </a:p>
        </p:txBody>
      </p:sp>
      <p:sp>
        <p:nvSpPr>
          <p:cNvPr id="23" name="Down Arrow 22"/>
          <p:cNvSpPr/>
          <p:nvPr/>
        </p:nvSpPr>
        <p:spPr>
          <a:xfrm>
            <a:off x="7467600" y="3124200"/>
            <a:ext cx="381000" cy="457200"/>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6781800" y="2743200"/>
            <a:ext cx="1346605" cy="369332"/>
          </a:xfrm>
          <a:prstGeom prst="rect">
            <a:avLst/>
          </a:prstGeom>
          <a:noFill/>
        </p:spPr>
        <p:txBody>
          <a:bodyPr wrap="none" rtlCol="0">
            <a:spAutoFit/>
          </a:bodyPr>
          <a:lstStyle/>
          <a:p>
            <a:r>
              <a:rPr lang="en-US" dirty="0">
                <a:solidFill>
                  <a:srgbClr val="FF0000"/>
                </a:solidFill>
              </a:rPr>
              <a:t>We are here</a:t>
            </a:r>
          </a:p>
        </p:txBody>
      </p:sp>
      <p:sp>
        <p:nvSpPr>
          <p:cNvPr id="8" name="Rectangle 7"/>
          <p:cNvSpPr/>
          <p:nvPr/>
        </p:nvSpPr>
        <p:spPr>
          <a:xfrm>
            <a:off x="914400" y="2286000"/>
            <a:ext cx="7438571" cy="3040744"/>
          </a:xfrm>
          <a:prstGeom prst="rect">
            <a:avLst/>
          </a:prstGeom>
          <a:solidFill>
            <a:schemeClr val="bg1">
              <a:lumMod val="8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p:nvSpPr>
        <p:spPr>
          <a:xfrm>
            <a:off x="1063335" y="2390021"/>
            <a:ext cx="3282647" cy="44752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Distributed Mutual Exclusion</a:t>
            </a:r>
          </a:p>
        </p:txBody>
      </p:sp>
      <p:sp>
        <p:nvSpPr>
          <p:cNvPr id="10" name="Rectangle 9"/>
          <p:cNvSpPr/>
          <p:nvPr/>
        </p:nvSpPr>
        <p:spPr>
          <a:xfrm>
            <a:off x="4645043" y="2390021"/>
            <a:ext cx="3282647" cy="44752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Distributed File Systems</a:t>
            </a:r>
          </a:p>
        </p:txBody>
      </p:sp>
      <p:sp>
        <p:nvSpPr>
          <p:cNvPr id="11" name="Rectangle 10"/>
          <p:cNvSpPr/>
          <p:nvPr/>
        </p:nvSpPr>
        <p:spPr>
          <a:xfrm>
            <a:off x="1063335" y="2956679"/>
            <a:ext cx="6909846" cy="44752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Consistency Models</a:t>
            </a:r>
          </a:p>
        </p:txBody>
      </p:sp>
      <p:sp>
        <p:nvSpPr>
          <p:cNvPr id="12" name="Rectangle 11"/>
          <p:cNvSpPr/>
          <p:nvPr/>
        </p:nvSpPr>
        <p:spPr>
          <a:xfrm>
            <a:off x="1054705" y="4659089"/>
            <a:ext cx="6918476" cy="44752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(Byzantine) Fault Tolerance</a:t>
            </a:r>
          </a:p>
        </p:txBody>
      </p:sp>
      <p:sp>
        <p:nvSpPr>
          <p:cNvPr id="13" name="Rectangle 12"/>
          <p:cNvSpPr/>
          <p:nvPr/>
        </p:nvSpPr>
        <p:spPr>
          <a:xfrm>
            <a:off x="1063335" y="3513666"/>
            <a:ext cx="6909846" cy="447524"/>
          </a:xfrm>
          <a:prstGeom prst="rect">
            <a:avLst/>
          </a:prstGeom>
          <a:solidFill>
            <a:schemeClr val="tx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Clocks, Logical Clocks, Vector Clocks and Causality</a:t>
            </a:r>
          </a:p>
        </p:txBody>
      </p:sp>
      <p:sp>
        <p:nvSpPr>
          <p:cNvPr id="14" name="Rectangle 13"/>
          <p:cNvSpPr/>
          <p:nvPr/>
        </p:nvSpPr>
        <p:spPr>
          <a:xfrm>
            <a:off x="1063856" y="4077304"/>
            <a:ext cx="6909846" cy="44752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Election and Coordination</a:t>
            </a:r>
          </a:p>
        </p:txBody>
      </p:sp>
    </p:spTree>
    <p:extLst>
      <p:ext uri="{BB962C8B-B14F-4D97-AF65-F5344CB8AC3E}">
        <p14:creationId xmlns:p14="http://schemas.microsoft.com/office/powerpoint/2010/main" val="25060111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Berkley Algorithm</a:t>
            </a:r>
          </a:p>
        </p:txBody>
      </p:sp>
      <p:sp>
        <p:nvSpPr>
          <p:cNvPr id="7" name="Rectangle 6"/>
          <p:cNvSpPr/>
          <p:nvPr/>
        </p:nvSpPr>
        <p:spPr>
          <a:xfrm>
            <a:off x="4076097" y="1717524"/>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121776" y="1838476"/>
            <a:ext cx="876261" cy="923330"/>
          </a:xfrm>
          <a:prstGeom prst="rect">
            <a:avLst/>
          </a:prstGeom>
          <a:noFill/>
        </p:spPr>
        <p:txBody>
          <a:bodyPr wrap="none" rtlCol="0">
            <a:spAutoFit/>
          </a:bodyPr>
          <a:lstStyle/>
          <a:p>
            <a:pPr algn="ctr"/>
            <a:r>
              <a:rPr lang="en-US" dirty="0"/>
              <a:t>Elected</a:t>
            </a:r>
          </a:p>
          <a:p>
            <a:pPr algn="ctr"/>
            <a:r>
              <a:rPr lang="en-US" dirty="0"/>
              <a:t>Time</a:t>
            </a:r>
          </a:p>
          <a:p>
            <a:pPr algn="ctr"/>
            <a:r>
              <a:rPr lang="en-US" dirty="0"/>
              <a:t>Server</a:t>
            </a:r>
          </a:p>
        </p:txBody>
      </p:sp>
      <p:sp>
        <p:nvSpPr>
          <p:cNvPr id="9" name="Rectangle 8"/>
          <p:cNvSpPr/>
          <p:nvPr/>
        </p:nvSpPr>
        <p:spPr>
          <a:xfrm>
            <a:off x="2039259" y="3623734"/>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458857" y="3570070"/>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700594" y="4844907"/>
            <a:ext cx="1613504" cy="369332"/>
          </a:xfrm>
          <a:prstGeom prst="rect">
            <a:avLst/>
          </a:prstGeom>
          <a:noFill/>
        </p:spPr>
        <p:txBody>
          <a:bodyPr wrap="square" rtlCol="0">
            <a:spAutoFit/>
          </a:bodyPr>
          <a:lstStyle/>
          <a:p>
            <a:pPr algn="ctr"/>
            <a:r>
              <a:rPr lang="en-US" dirty="0"/>
              <a:t>Client 1</a:t>
            </a:r>
          </a:p>
        </p:txBody>
      </p:sp>
      <p:sp>
        <p:nvSpPr>
          <p:cNvPr id="16" name="TextBox 15"/>
          <p:cNvSpPr txBox="1"/>
          <p:nvPr/>
        </p:nvSpPr>
        <p:spPr>
          <a:xfrm>
            <a:off x="6156479" y="4852165"/>
            <a:ext cx="1613504" cy="369332"/>
          </a:xfrm>
          <a:prstGeom prst="rect">
            <a:avLst/>
          </a:prstGeom>
          <a:noFill/>
        </p:spPr>
        <p:txBody>
          <a:bodyPr wrap="square" rtlCol="0">
            <a:spAutoFit/>
          </a:bodyPr>
          <a:lstStyle/>
          <a:p>
            <a:pPr algn="ctr"/>
            <a:r>
              <a:rPr lang="en-US" dirty="0"/>
              <a:t>Client 2</a:t>
            </a:r>
          </a:p>
        </p:txBody>
      </p:sp>
      <p:cxnSp>
        <p:nvCxnSpPr>
          <p:cNvPr id="18" name="Straight Arrow Connector 17"/>
          <p:cNvCxnSpPr>
            <a:stCxn id="7" idx="2"/>
          </p:cNvCxnSpPr>
          <p:nvPr/>
        </p:nvCxnSpPr>
        <p:spPr>
          <a:xfrm flipH="1">
            <a:off x="2523069" y="2999619"/>
            <a:ext cx="2036838" cy="624115"/>
          </a:xfrm>
          <a:prstGeom prst="straightConnector1">
            <a:avLst/>
          </a:prstGeom>
          <a:ln>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7" idx="2"/>
            <a:endCxn id="10" idx="0"/>
          </p:cNvCxnSpPr>
          <p:nvPr/>
        </p:nvCxnSpPr>
        <p:spPr>
          <a:xfrm>
            <a:off x="4559907" y="2999619"/>
            <a:ext cx="2382760" cy="570451"/>
          </a:xfrm>
          <a:prstGeom prst="straightConnector1">
            <a:avLst/>
          </a:prstGeom>
          <a:ln>
            <a:solidFill>
              <a:srgbClr val="FF0000"/>
            </a:solidFill>
            <a:headEnd type="none"/>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749905" y="4172857"/>
            <a:ext cx="1291602" cy="369332"/>
          </a:xfrm>
          <a:prstGeom prst="rect">
            <a:avLst/>
          </a:prstGeom>
          <a:noFill/>
        </p:spPr>
        <p:txBody>
          <a:bodyPr wrap="none" rtlCol="0">
            <a:spAutoFit/>
          </a:bodyPr>
          <a:lstStyle/>
          <a:p>
            <a:r>
              <a:rPr lang="en-US" b="1" dirty="0"/>
              <a:t>Time = 3.25</a:t>
            </a:r>
          </a:p>
        </p:txBody>
      </p:sp>
      <p:sp>
        <p:nvSpPr>
          <p:cNvPr id="19" name="TextBox 18"/>
          <p:cNvSpPr txBox="1"/>
          <p:nvPr/>
        </p:nvSpPr>
        <p:spPr>
          <a:xfrm>
            <a:off x="7426476" y="4122875"/>
            <a:ext cx="1291602" cy="369332"/>
          </a:xfrm>
          <a:prstGeom prst="rect">
            <a:avLst/>
          </a:prstGeom>
          <a:noFill/>
        </p:spPr>
        <p:txBody>
          <a:bodyPr wrap="none" rtlCol="0">
            <a:spAutoFit/>
          </a:bodyPr>
          <a:lstStyle/>
          <a:p>
            <a:r>
              <a:rPr lang="en-US" b="1" dirty="0"/>
              <a:t>Time = 2.50</a:t>
            </a:r>
          </a:p>
        </p:txBody>
      </p:sp>
      <p:sp>
        <p:nvSpPr>
          <p:cNvPr id="14" name="TextBox 13"/>
          <p:cNvSpPr txBox="1"/>
          <p:nvPr/>
        </p:nvSpPr>
        <p:spPr>
          <a:xfrm>
            <a:off x="3314098" y="3276549"/>
            <a:ext cx="983788" cy="369332"/>
          </a:xfrm>
          <a:prstGeom prst="rect">
            <a:avLst/>
          </a:prstGeom>
          <a:noFill/>
        </p:spPr>
        <p:txBody>
          <a:bodyPr wrap="none" rtlCol="0">
            <a:spAutoFit/>
          </a:bodyPr>
          <a:lstStyle/>
          <a:p>
            <a:r>
              <a:rPr lang="en-US" dirty="0"/>
              <a:t>1. Time?</a:t>
            </a:r>
          </a:p>
        </p:txBody>
      </p:sp>
      <p:sp>
        <p:nvSpPr>
          <p:cNvPr id="23" name="TextBox 22"/>
          <p:cNvSpPr txBox="1"/>
          <p:nvPr/>
        </p:nvSpPr>
        <p:spPr>
          <a:xfrm>
            <a:off x="5232402" y="3276549"/>
            <a:ext cx="983788" cy="369332"/>
          </a:xfrm>
          <a:prstGeom prst="rect">
            <a:avLst/>
          </a:prstGeom>
          <a:noFill/>
        </p:spPr>
        <p:txBody>
          <a:bodyPr wrap="none" rtlCol="0">
            <a:spAutoFit/>
          </a:bodyPr>
          <a:lstStyle/>
          <a:p>
            <a:r>
              <a:rPr lang="en-US" dirty="0"/>
              <a:t>1. Time?</a:t>
            </a:r>
          </a:p>
        </p:txBody>
      </p:sp>
      <p:sp>
        <p:nvSpPr>
          <p:cNvPr id="21" name="TextBox 20"/>
          <p:cNvSpPr txBox="1"/>
          <p:nvPr/>
        </p:nvSpPr>
        <p:spPr>
          <a:xfrm>
            <a:off x="559659" y="6044382"/>
            <a:ext cx="8468985" cy="369332"/>
          </a:xfrm>
          <a:prstGeom prst="rect">
            <a:avLst/>
          </a:prstGeom>
          <a:noFill/>
        </p:spPr>
        <p:txBody>
          <a:bodyPr wrap="none" rtlCol="0">
            <a:spAutoFit/>
          </a:bodyPr>
          <a:lstStyle/>
          <a:p>
            <a:r>
              <a:rPr lang="en-US" dirty="0">
                <a:solidFill>
                  <a:srgbClr val="0000FF"/>
                </a:solidFill>
              </a:rPr>
              <a:t>The time server averages out the time and make adjustment to the clock, including itself</a:t>
            </a:r>
          </a:p>
        </p:txBody>
      </p:sp>
      <p:cxnSp>
        <p:nvCxnSpPr>
          <p:cNvPr id="5" name="Curved Connector 4"/>
          <p:cNvCxnSpPr>
            <a:stCxn id="9" idx="0"/>
            <a:endCxn id="7" idx="1"/>
          </p:cNvCxnSpPr>
          <p:nvPr/>
        </p:nvCxnSpPr>
        <p:spPr>
          <a:xfrm rot="5400000" flipH="1" flipV="1">
            <a:off x="2667002" y="2214639"/>
            <a:ext cx="1265162" cy="1553028"/>
          </a:xfrm>
          <a:prstGeom prst="curvedConnector2">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1" name="Curved Connector 10"/>
          <p:cNvCxnSpPr>
            <a:stCxn id="10" idx="0"/>
          </p:cNvCxnSpPr>
          <p:nvPr/>
        </p:nvCxnSpPr>
        <p:spPr>
          <a:xfrm rot="16200000" flipV="1">
            <a:off x="5370263" y="1997666"/>
            <a:ext cx="1249385" cy="1895424"/>
          </a:xfrm>
          <a:prstGeom prst="curvedConnector4">
            <a:avLst>
              <a:gd name="adj1" fmla="val 42610"/>
              <a:gd name="adj2" fmla="val -250"/>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4998037" y="1731256"/>
            <a:ext cx="1291602" cy="369332"/>
          </a:xfrm>
          <a:prstGeom prst="rect">
            <a:avLst/>
          </a:prstGeom>
          <a:noFill/>
        </p:spPr>
        <p:txBody>
          <a:bodyPr wrap="none" rtlCol="0">
            <a:spAutoFit/>
          </a:bodyPr>
          <a:lstStyle/>
          <a:p>
            <a:r>
              <a:rPr lang="en-US" b="1" dirty="0"/>
              <a:t>Time = 3.00</a:t>
            </a:r>
          </a:p>
        </p:txBody>
      </p:sp>
      <p:sp>
        <p:nvSpPr>
          <p:cNvPr id="26" name="TextBox 25"/>
          <p:cNvSpPr txBox="1"/>
          <p:nvPr/>
        </p:nvSpPr>
        <p:spPr>
          <a:xfrm>
            <a:off x="1829908" y="2577140"/>
            <a:ext cx="1505415" cy="369332"/>
          </a:xfrm>
          <a:prstGeom prst="rect">
            <a:avLst/>
          </a:prstGeom>
          <a:noFill/>
        </p:spPr>
        <p:txBody>
          <a:bodyPr wrap="none" rtlCol="0">
            <a:spAutoFit/>
          </a:bodyPr>
          <a:lstStyle/>
          <a:p>
            <a:r>
              <a:rPr lang="en-US" dirty="0"/>
              <a:t>2. Time = 3.25</a:t>
            </a:r>
          </a:p>
        </p:txBody>
      </p:sp>
      <p:sp>
        <p:nvSpPr>
          <p:cNvPr id="27" name="TextBox 26"/>
          <p:cNvSpPr txBox="1"/>
          <p:nvPr/>
        </p:nvSpPr>
        <p:spPr>
          <a:xfrm>
            <a:off x="6892973" y="2644873"/>
            <a:ext cx="1505415" cy="369332"/>
          </a:xfrm>
          <a:prstGeom prst="rect">
            <a:avLst/>
          </a:prstGeom>
          <a:noFill/>
        </p:spPr>
        <p:txBody>
          <a:bodyPr wrap="none" rtlCol="0">
            <a:spAutoFit/>
          </a:bodyPr>
          <a:lstStyle/>
          <a:p>
            <a:r>
              <a:rPr lang="en-US" dirty="0"/>
              <a:t>2. Time = 2.50</a:t>
            </a:r>
          </a:p>
        </p:txBody>
      </p:sp>
      <p:cxnSp>
        <p:nvCxnSpPr>
          <p:cNvPr id="6" name="Curved Connector 5"/>
          <p:cNvCxnSpPr>
            <a:stCxn id="7" idx="2"/>
            <a:endCxn id="9" idx="3"/>
          </p:cNvCxnSpPr>
          <p:nvPr/>
        </p:nvCxnSpPr>
        <p:spPr>
          <a:xfrm rot="5400000">
            <a:off x="3150812" y="2855686"/>
            <a:ext cx="1265163" cy="1553029"/>
          </a:xfrm>
          <a:prstGeom prst="curvedConnector2">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24" name="Curved Connector 23"/>
          <p:cNvCxnSpPr>
            <a:stCxn id="7" idx="2"/>
            <a:endCxn id="10" idx="1"/>
          </p:cNvCxnSpPr>
          <p:nvPr/>
        </p:nvCxnSpPr>
        <p:spPr>
          <a:xfrm rot="16200000" flipH="1">
            <a:off x="4903633" y="2655893"/>
            <a:ext cx="1211499" cy="1898950"/>
          </a:xfrm>
          <a:prstGeom prst="curvedConnector2">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3260617" y="4165166"/>
            <a:ext cx="1592744" cy="369332"/>
          </a:xfrm>
          <a:prstGeom prst="rect">
            <a:avLst/>
          </a:prstGeom>
          <a:noFill/>
        </p:spPr>
        <p:txBody>
          <a:bodyPr wrap="none" rtlCol="0">
            <a:spAutoFit/>
          </a:bodyPr>
          <a:lstStyle/>
          <a:p>
            <a:r>
              <a:rPr lang="en-US" dirty="0">
                <a:solidFill>
                  <a:srgbClr val="0000FF"/>
                </a:solidFill>
              </a:rPr>
              <a:t>3. Adjust -0.40 </a:t>
            </a:r>
          </a:p>
        </p:txBody>
      </p:sp>
      <p:sp>
        <p:nvSpPr>
          <p:cNvPr id="29" name="TextBox 28"/>
          <p:cNvSpPr txBox="1"/>
          <p:nvPr/>
        </p:nvSpPr>
        <p:spPr>
          <a:xfrm>
            <a:off x="4922926" y="4173762"/>
            <a:ext cx="1587469" cy="369332"/>
          </a:xfrm>
          <a:prstGeom prst="rect">
            <a:avLst/>
          </a:prstGeom>
          <a:noFill/>
        </p:spPr>
        <p:txBody>
          <a:bodyPr wrap="none" rtlCol="0">
            <a:spAutoFit/>
          </a:bodyPr>
          <a:lstStyle/>
          <a:p>
            <a:r>
              <a:rPr lang="en-US" dirty="0">
                <a:solidFill>
                  <a:srgbClr val="0000FF"/>
                </a:solidFill>
              </a:rPr>
              <a:t>3. Adjust +0.35</a:t>
            </a:r>
          </a:p>
        </p:txBody>
      </p:sp>
      <p:cxnSp>
        <p:nvCxnSpPr>
          <p:cNvPr id="22" name="Curved Connector 21"/>
          <p:cNvCxnSpPr>
            <a:stCxn id="7" idx="0"/>
          </p:cNvCxnSpPr>
          <p:nvPr/>
        </p:nvCxnSpPr>
        <p:spPr>
          <a:xfrm rot="16200000" flipH="1" flipV="1">
            <a:off x="4126470" y="1667151"/>
            <a:ext cx="383064" cy="483810"/>
          </a:xfrm>
          <a:prstGeom prst="curvedConnector4">
            <a:avLst>
              <a:gd name="adj1" fmla="val -59677"/>
              <a:gd name="adj2" fmla="val 210482"/>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4382594" y="1232972"/>
            <a:ext cx="1587469" cy="369332"/>
          </a:xfrm>
          <a:prstGeom prst="rect">
            <a:avLst/>
          </a:prstGeom>
          <a:noFill/>
        </p:spPr>
        <p:txBody>
          <a:bodyPr wrap="none" rtlCol="0">
            <a:spAutoFit/>
          </a:bodyPr>
          <a:lstStyle/>
          <a:p>
            <a:r>
              <a:rPr lang="en-US" dirty="0">
                <a:solidFill>
                  <a:srgbClr val="0000FF"/>
                </a:solidFill>
              </a:rPr>
              <a:t>3. Adjust +0.05</a:t>
            </a:r>
          </a:p>
        </p:txBody>
      </p:sp>
      <p:sp>
        <p:nvSpPr>
          <p:cNvPr id="4" name="TextBox 3">
            <a:extLst>
              <a:ext uri="{FF2B5EF4-FFF2-40B4-BE49-F238E27FC236}">
                <a16:creationId xmlns:a16="http://schemas.microsoft.com/office/drawing/2014/main" id="{40928D93-5104-18FF-F3C9-20227A3E96FD}"/>
              </a:ext>
            </a:extLst>
          </p:cNvPr>
          <p:cNvSpPr txBox="1"/>
          <p:nvPr/>
        </p:nvSpPr>
        <p:spPr>
          <a:xfrm>
            <a:off x="3869423" y="4985596"/>
            <a:ext cx="5159221" cy="923330"/>
          </a:xfrm>
          <a:prstGeom prst="rect">
            <a:avLst/>
          </a:prstGeom>
          <a:noFill/>
        </p:spPr>
        <p:txBody>
          <a:bodyPr wrap="square" rtlCol="0">
            <a:spAutoFit/>
          </a:bodyPr>
          <a:lstStyle/>
          <a:p>
            <a:r>
              <a:rPr lang="en-US" dirty="0">
                <a:solidFill>
                  <a:schemeClr val="accent2"/>
                </a:solidFill>
                <a:highlight>
                  <a:srgbClr val="FFFF00"/>
                </a:highlight>
              </a:rPr>
              <a:t>Take RTT = 0.4s each</a:t>
            </a:r>
          </a:p>
          <a:p>
            <a:endParaRPr lang="en-SG" dirty="0">
              <a:solidFill>
                <a:schemeClr val="accent2"/>
              </a:solidFill>
              <a:highlight>
                <a:srgbClr val="FFFF00"/>
              </a:highlight>
            </a:endParaRPr>
          </a:p>
          <a:p>
            <a:r>
              <a:rPr lang="en-SG" dirty="0">
                <a:solidFill>
                  <a:schemeClr val="accent2"/>
                </a:solidFill>
                <a:highlight>
                  <a:srgbClr val="FFFF00"/>
                </a:highlight>
              </a:rPr>
              <a:t>Formula = sum of all clocks + 1 RTT </a:t>
            </a:r>
            <a:r>
              <a:rPr lang="en-US" dirty="0">
                <a:solidFill>
                  <a:schemeClr val="accent2"/>
                </a:solidFill>
                <a:highlight>
                  <a:srgbClr val="FFFF00"/>
                </a:highlight>
              </a:rPr>
              <a:t>= 3.05 global</a:t>
            </a:r>
            <a:endParaRPr lang="en-SG" dirty="0">
              <a:solidFill>
                <a:schemeClr val="accent2"/>
              </a:solidFill>
              <a:highlight>
                <a:srgbClr val="FFFF00"/>
              </a:highlight>
            </a:endParaRPr>
          </a:p>
        </p:txBody>
      </p:sp>
    </p:spTree>
    <p:extLst>
      <p:ext uri="{BB962C8B-B14F-4D97-AF65-F5344CB8AC3E}">
        <p14:creationId xmlns:p14="http://schemas.microsoft.com/office/powerpoint/2010/main" val="12779259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8_16010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039249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B6D00AD-250F-97EC-3D47-E21B11BAC018}"/>
              </a:ext>
            </a:extLst>
          </p:cNvPr>
          <p:cNvPicPr>
            <a:picLocks noChangeAspect="1"/>
          </p:cNvPicPr>
          <p:nvPr/>
        </p:nvPicPr>
        <p:blipFill rotWithShape="1">
          <a:blip r:embed="rId3"/>
          <a:srcRect b="4547"/>
          <a:stretch/>
        </p:blipFill>
        <p:spPr>
          <a:xfrm>
            <a:off x="836206" y="656641"/>
            <a:ext cx="6326594" cy="5544717"/>
          </a:xfrm>
          <a:prstGeom prst="rect">
            <a:avLst/>
          </a:prstGeom>
        </p:spPr>
      </p:pic>
      <p:sp>
        <p:nvSpPr>
          <p:cNvPr id="3" name="TextBox 2">
            <a:extLst>
              <a:ext uri="{FF2B5EF4-FFF2-40B4-BE49-F238E27FC236}">
                <a16:creationId xmlns:a16="http://schemas.microsoft.com/office/drawing/2014/main" id="{DD100DB6-7DA3-4834-E9FC-054F25BED658}"/>
              </a:ext>
            </a:extLst>
          </p:cNvPr>
          <p:cNvSpPr txBox="1"/>
          <p:nvPr/>
        </p:nvSpPr>
        <p:spPr>
          <a:xfrm>
            <a:off x="6629400" y="694044"/>
            <a:ext cx="2514600" cy="1754326"/>
          </a:xfrm>
          <a:prstGeom prst="rect">
            <a:avLst/>
          </a:prstGeom>
          <a:noFill/>
        </p:spPr>
        <p:txBody>
          <a:bodyPr wrap="square" rtlCol="0">
            <a:spAutoFit/>
          </a:bodyPr>
          <a:lstStyle/>
          <a:p>
            <a:r>
              <a:rPr lang="en-US" dirty="0">
                <a:highlight>
                  <a:srgbClr val="FFFF00"/>
                </a:highlight>
              </a:rPr>
              <a:t>0.2 additional adjustment comes from the fact that at the very start, the clients are 0.2s forward when sending the time</a:t>
            </a:r>
            <a:endParaRPr lang="en-SG" dirty="0">
              <a:highlight>
                <a:srgbClr val="FFFF00"/>
              </a:highlight>
            </a:endParaRPr>
          </a:p>
        </p:txBody>
      </p:sp>
    </p:spTree>
    <p:extLst>
      <p:ext uri="{BB962C8B-B14F-4D97-AF65-F5344CB8AC3E}">
        <p14:creationId xmlns:p14="http://schemas.microsoft.com/office/powerpoint/2010/main" val="42118852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5_19271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a:extLst>
              <a:ext uri="{FF2B5EF4-FFF2-40B4-BE49-F238E27FC236}">
                <a16:creationId xmlns:a16="http://schemas.microsoft.com/office/drawing/2014/main" id="{4B29E2AF-A4C7-4374-A268-47105EA3EEFF}"/>
              </a:ext>
            </a:extLst>
          </p:cNvPr>
          <p:cNvSpPr txBox="1"/>
          <p:nvPr/>
        </p:nvSpPr>
        <p:spPr>
          <a:xfrm>
            <a:off x="6858000" y="3467100"/>
            <a:ext cx="4572000" cy="369332"/>
          </a:xfrm>
          <a:prstGeom prst="rect">
            <a:avLst/>
          </a:prstGeom>
          <a:noFill/>
        </p:spPr>
        <p:txBody>
          <a:bodyPr wrap="square" rtlCol="0">
            <a:spAutoFit/>
          </a:bodyPr>
          <a:lstStyle/>
          <a:p>
            <a:r>
              <a:rPr lang="en-US" dirty="0">
                <a:highlight>
                  <a:srgbClr val="FFFF00"/>
                </a:highlight>
              </a:rPr>
              <a:t>Discard Outliers</a:t>
            </a:r>
            <a:endParaRPr lang="en-SG" dirty="0">
              <a:highlight>
                <a:srgbClr val="FFFF00"/>
              </a:highlight>
            </a:endParaRPr>
          </a:p>
        </p:txBody>
      </p:sp>
    </p:spTree>
    <p:extLst>
      <p:ext uri="{BB962C8B-B14F-4D97-AF65-F5344CB8AC3E}">
        <p14:creationId xmlns:p14="http://schemas.microsoft.com/office/powerpoint/2010/main" val="28737591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Real-world Synchronization</a:t>
            </a:r>
          </a:p>
        </p:txBody>
      </p:sp>
      <p:sp>
        <p:nvSpPr>
          <p:cNvPr id="3" name="Content Placeholder 2"/>
          <p:cNvSpPr>
            <a:spLocks noGrp="1"/>
          </p:cNvSpPr>
          <p:nvPr>
            <p:ph idx="1"/>
          </p:nvPr>
        </p:nvSpPr>
        <p:spPr/>
        <p:txBody>
          <a:bodyPr>
            <a:normAutofit fontScale="92500" lnSpcReduction="20000"/>
          </a:bodyPr>
          <a:lstStyle/>
          <a:p>
            <a:pPr algn="just"/>
            <a:r>
              <a:rPr lang="en-US" dirty="0"/>
              <a:t>Network Time Protocol (NTP)</a:t>
            </a:r>
          </a:p>
          <a:p>
            <a:pPr algn="just"/>
            <a:r>
              <a:rPr lang="en-US" i="1" dirty="0"/>
              <a:t>Instead of one time server, it uses a </a:t>
            </a:r>
            <a:r>
              <a:rPr lang="en-US" i="1" dirty="0">
                <a:highlight>
                  <a:srgbClr val="FFFF00"/>
                </a:highlight>
              </a:rPr>
              <a:t>hierarchy </a:t>
            </a:r>
            <a:r>
              <a:rPr lang="en-US" i="1" dirty="0"/>
              <a:t>of time servers arranged into </a:t>
            </a:r>
            <a:r>
              <a:rPr lang="en-US" i="1" dirty="0">
                <a:solidFill>
                  <a:srgbClr val="0000FF"/>
                </a:solidFill>
              </a:rPr>
              <a:t>strata</a:t>
            </a:r>
          </a:p>
          <a:p>
            <a:pPr algn="just"/>
            <a:r>
              <a:rPr lang="en-US" dirty="0">
                <a:solidFill>
                  <a:srgbClr val="0000FF"/>
                </a:solidFill>
              </a:rPr>
              <a:t>The first stratum contains servers with highly accurate time. </a:t>
            </a:r>
          </a:p>
          <a:p>
            <a:pPr algn="just"/>
            <a:r>
              <a:rPr lang="en-US" dirty="0">
                <a:solidFill>
                  <a:srgbClr val="0000FF"/>
                </a:solidFill>
              </a:rPr>
              <a:t>The second stratum servers synchronize with the first, the third stratum servers synchronize with the second and so on. </a:t>
            </a:r>
          </a:p>
          <a:p>
            <a:pPr algn="just"/>
            <a:endParaRPr lang="en-US" dirty="0">
              <a:solidFill>
                <a:srgbClr val="0000FF"/>
              </a:solidFill>
            </a:endParaRPr>
          </a:p>
          <a:p>
            <a:pPr algn="just"/>
            <a:r>
              <a:rPr lang="en-US" dirty="0">
                <a:solidFill>
                  <a:schemeClr val="accent2"/>
                </a:solidFill>
              </a:rPr>
              <a:t>Higher = more accurate = less servers as well</a:t>
            </a:r>
          </a:p>
        </p:txBody>
      </p:sp>
    </p:spTree>
    <p:extLst>
      <p:ext uri="{BB962C8B-B14F-4D97-AF65-F5344CB8AC3E}">
        <p14:creationId xmlns:p14="http://schemas.microsoft.com/office/powerpoint/2010/main" val="1220833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blinds(horizontal)">
                                      <p:cBhvr>
                                        <p:cTn id="7" dur="500"/>
                                        <p:tgtEl>
                                          <p:spTgt spid="3">
                                            <p:txEl>
                                              <p:pRg st="2" end="2"/>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blinds(horizontal)">
                                      <p:cBhvr>
                                        <p:cTn id="10" dur="500"/>
                                        <p:tgtEl>
                                          <p:spTgt spid="3">
                                            <p:txEl>
                                              <p:pRg st="3" end="3"/>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animEffect transition="in" filter="blinds(horizontal)">
                                      <p:cBhvr>
                                        <p:cTn id="13"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84730" y="1349059"/>
            <a:ext cx="8432032" cy="4335136"/>
          </a:xfrm>
          <a:prstGeom prst="rect">
            <a:avLst/>
          </a:prstGeom>
          <a:solidFill>
            <a:schemeClr val="bg1">
              <a:lumMod val="6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Network Time Protocol (NTP)</a:t>
            </a:r>
          </a:p>
        </p:txBody>
      </p:sp>
      <p:sp>
        <p:nvSpPr>
          <p:cNvPr id="5" name="Rectangle 4"/>
          <p:cNvSpPr/>
          <p:nvPr/>
        </p:nvSpPr>
        <p:spPr>
          <a:xfrm>
            <a:off x="2505715" y="191896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4239443" y="191896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62002"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395730"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4812208"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545936"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933335" y="4490049"/>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1888111" y="4474069"/>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2969400" y="446161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3924176" y="444563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4707110" y="4442108"/>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661886" y="4426128"/>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6743175" y="441367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7697951" y="439769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0" name="Straight Connector 19"/>
          <p:cNvCxnSpPr>
            <a:stCxn id="5" idx="2"/>
            <a:endCxn id="7" idx="0"/>
          </p:cNvCxnSpPr>
          <p:nvPr/>
        </p:nvCxnSpPr>
        <p:spPr>
          <a:xfrm flipH="1">
            <a:off x="1977269" y="2652300"/>
            <a:ext cx="843713" cy="42768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a:stCxn id="5" idx="2"/>
            <a:endCxn id="8" idx="0"/>
          </p:cNvCxnSpPr>
          <p:nvPr/>
        </p:nvCxnSpPr>
        <p:spPr>
          <a:xfrm>
            <a:off x="2820982" y="2652300"/>
            <a:ext cx="890015" cy="42768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a:stCxn id="6" idx="2"/>
            <a:endCxn id="8" idx="0"/>
          </p:cNvCxnSpPr>
          <p:nvPr/>
        </p:nvCxnSpPr>
        <p:spPr>
          <a:xfrm flipH="1">
            <a:off x="3710997" y="2652300"/>
            <a:ext cx="843713" cy="42768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a:stCxn id="6" idx="2"/>
            <a:endCxn id="9" idx="0"/>
          </p:cNvCxnSpPr>
          <p:nvPr/>
        </p:nvCxnSpPr>
        <p:spPr>
          <a:xfrm>
            <a:off x="4554710" y="2652300"/>
            <a:ext cx="572765" cy="42768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a:endCxn id="10" idx="0"/>
          </p:cNvCxnSpPr>
          <p:nvPr/>
        </p:nvCxnSpPr>
        <p:spPr>
          <a:xfrm>
            <a:off x="4707110" y="2652300"/>
            <a:ext cx="2154093" cy="427686"/>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7" idx="2"/>
          </p:cNvCxnSpPr>
          <p:nvPr/>
        </p:nvCxnSpPr>
        <p:spPr>
          <a:xfrm flipH="1">
            <a:off x="1142013" y="3813321"/>
            <a:ext cx="835256" cy="676728"/>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7" idx="2"/>
            <a:endCxn id="12" idx="0"/>
          </p:cNvCxnSpPr>
          <p:nvPr/>
        </p:nvCxnSpPr>
        <p:spPr>
          <a:xfrm>
            <a:off x="1977269" y="3813321"/>
            <a:ext cx="226109" cy="660748"/>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7" idx="2"/>
            <a:endCxn id="13" idx="0"/>
          </p:cNvCxnSpPr>
          <p:nvPr/>
        </p:nvCxnSpPr>
        <p:spPr>
          <a:xfrm>
            <a:off x="1977269" y="3813321"/>
            <a:ext cx="1307398" cy="64829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a:stCxn id="8" idx="2"/>
            <a:endCxn id="14" idx="0"/>
          </p:cNvCxnSpPr>
          <p:nvPr/>
        </p:nvCxnSpPr>
        <p:spPr>
          <a:xfrm>
            <a:off x="3710997" y="3813321"/>
            <a:ext cx="528446" cy="63231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a:stCxn id="9" idx="2"/>
          </p:cNvCxnSpPr>
          <p:nvPr/>
        </p:nvCxnSpPr>
        <p:spPr>
          <a:xfrm flipH="1">
            <a:off x="4391843" y="3813321"/>
            <a:ext cx="735632" cy="63231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a:stCxn id="9" idx="2"/>
            <a:endCxn id="15" idx="0"/>
          </p:cNvCxnSpPr>
          <p:nvPr/>
        </p:nvCxnSpPr>
        <p:spPr>
          <a:xfrm flipH="1">
            <a:off x="5022377" y="3813321"/>
            <a:ext cx="105098" cy="628787"/>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a:stCxn id="9" idx="2"/>
            <a:endCxn id="16" idx="0"/>
          </p:cNvCxnSpPr>
          <p:nvPr/>
        </p:nvCxnSpPr>
        <p:spPr>
          <a:xfrm>
            <a:off x="5127475" y="3813321"/>
            <a:ext cx="849678" cy="612807"/>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10" idx="2"/>
            <a:endCxn id="17" idx="0"/>
          </p:cNvCxnSpPr>
          <p:nvPr/>
        </p:nvCxnSpPr>
        <p:spPr>
          <a:xfrm>
            <a:off x="6861203" y="3813321"/>
            <a:ext cx="197239" cy="600354"/>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a:endCxn id="18" idx="0"/>
          </p:cNvCxnSpPr>
          <p:nvPr/>
        </p:nvCxnSpPr>
        <p:spPr>
          <a:xfrm>
            <a:off x="7013603" y="3813321"/>
            <a:ext cx="999615" cy="584374"/>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61" name="Isosceles Triangle 60"/>
          <p:cNvSpPr/>
          <p:nvPr/>
        </p:nvSpPr>
        <p:spPr>
          <a:xfrm rot="10800000">
            <a:off x="3395730" y="1417638"/>
            <a:ext cx="528446" cy="300753"/>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2" name="Straight Connector 61"/>
          <p:cNvCxnSpPr>
            <a:stCxn id="61" idx="5"/>
            <a:endCxn id="5" idx="0"/>
          </p:cNvCxnSpPr>
          <p:nvPr/>
        </p:nvCxnSpPr>
        <p:spPr>
          <a:xfrm flipH="1">
            <a:off x="2820982" y="1568014"/>
            <a:ext cx="706859" cy="350951"/>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5" name="Straight Connector 64"/>
          <p:cNvCxnSpPr>
            <a:stCxn id="61" idx="1"/>
            <a:endCxn id="6" idx="0"/>
          </p:cNvCxnSpPr>
          <p:nvPr/>
        </p:nvCxnSpPr>
        <p:spPr>
          <a:xfrm>
            <a:off x="3792064" y="1568014"/>
            <a:ext cx="762646" cy="350951"/>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a:off x="3994082" y="1349059"/>
            <a:ext cx="2982382" cy="369332"/>
          </a:xfrm>
          <a:prstGeom prst="rect">
            <a:avLst/>
          </a:prstGeom>
          <a:noFill/>
        </p:spPr>
        <p:txBody>
          <a:bodyPr wrap="none" rtlCol="0">
            <a:spAutoFit/>
          </a:bodyPr>
          <a:lstStyle/>
          <a:p>
            <a:r>
              <a:rPr lang="en-US" dirty="0">
                <a:solidFill>
                  <a:srgbClr val="0000FF"/>
                </a:solidFill>
              </a:rPr>
              <a:t>Time Source (Highly accurate)</a:t>
            </a:r>
          </a:p>
        </p:txBody>
      </p:sp>
      <p:cxnSp>
        <p:nvCxnSpPr>
          <p:cNvPr id="70" name="Straight Connector 69"/>
          <p:cNvCxnSpPr/>
          <p:nvPr/>
        </p:nvCxnSpPr>
        <p:spPr>
          <a:xfrm flipV="1">
            <a:off x="457200" y="2776821"/>
            <a:ext cx="7871285" cy="12452"/>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flipV="1">
            <a:off x="457200" y="4112171"/>
            <a:ext cx="7871285" cy="12452"/>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72" name="TextBox 71"/>
          <p:cNvSpPr txBox="1"/>
          <p:nvPr/>
        </p:nvSpPr>
        <p:spPr>
          <a:xfrm>
            <a:off x="470232" y="1934391"/>
            <a:ext cx="1111264" cy="369332"/>
          </a:xfrm>
          <a:prstGeom prst="rect">
            <a:avLst/>
          </a:prstGeom>
          <a:noFill/>
        </p:spPr>
        <p:txBody>
          <a:bodyPr wrap="none" rtlCol="0">
            <a:spAutoFit/>
          </a:bodyPr>
          <a:lstStyle/>
          <a:p>
            <a:r>
              <a:rPr lang="en-US" dirty="0">
                <a:solidFill>
                  <a:srgbClr val="0000FF"/>
                </a:solidFill>
              </a:rPr>
              <a:t>Stratum 1</a:t>
            </a:r>
          </a:p>
        </p:txBody>
      </p:sp>
      <p:sp>
        <p:nvSpPr>
          <p:cNvPr id="73" name="TextBox 72"/>
          <p:cNvSpPr txBox="1"/>
          <p:nvPr/>
        </p:nvSpPr>
        <p:spPr>
          <a:xfrm>
            <a:off x="487961" y="3182577"/>
            <a:ext cx="1111264" cy="369332"/>
          </a:xfrm>
          <a:prstGeom prst="rect">
            <a:avLst/>
          </a:prstGeom>
          <a:noFill/>
        </p:spPr>
        <p:txBody>
          <a:bodyPr wrap="none" rtlCol="0">
            <a:spAutoFit/>
          </a:bodyPr>
          <a:lstStyle/>
          <a:p>
            <a:r>
              <a:rPr lang="en-US" dirty="0">
                <a:solidFill>
                  <a:srgbClr val="0000FF"/>
                </a:solidFill>
              </a:rPr>
              <a:t>Stratum 2</a:t>
            </a:r>
          </a:p>
        </p:txBody>
      </p:sp>
      <p:sp>
        <p:nvSpPr>
          <p:cNvPr id="74" name="TextBox 73"/>
          <p:cNvSpPr txBox="1"/>
          <p:nvPr/>
        </p:nvSpPr>
        <p:spPr>
          <a:xfrm>
            <a:off x="84729" y="5314863"/>
            <a:ext cx="1111264" cy="369332"/>
          </a:xfrm>
          <a:prstGeom prst="rect">
            <a:avLst/>
          </a:prstGeom>
          <a:noFill/>
        </p:spPr>
        <p:txBody>
          <a:bodyPr wrap="none" rtlCol="0">
            <a:spAutoFit/>
          </a:bodyPr>
          <a:lstStyle/>
          <a:p>
            <a:r>
              <a:rPr lang="en-US" dirty="0">
                <a:solidFill>
                  <a:srgbClr val="0000FF"/>
                </a:solidFill>
              </a:rPr>
              <a:t>Stratum 3</a:t>
            </a:r>
          </a:p>
        </p:txBody>
      </p:sp>
      <p:sp>
        <p:nvSpPr>
          <p:cNvPr id="3" name="Rounded Rectangle 2"/>
          <p:cNvSpPr/>
          <p:nvPr/>
        </p:nvSpPr>
        <p:spPr>
          <a:xfrm>
            <a:off x="3136249" y="5796264"/>
            <a:ext cx="2525637" cy="865615"/>
          </a:xfrm>
          <a:prstGeom prst="round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3994082" y="6064178"/>
            <a:ext cx="727145" cy="369332"/>
          </a:xfrm>
          <a:prstGeom prst="rect">
            <a:avLst/>
          </a:prstGeom>
          <a:noFill/>
        </p:spPr>
        <p:txBody>
          <a:bodyPr wrap="none" rtlCol="0">
            <a:spAutoFit/>
          </a:bodyPr>
          <a:lstStyle/>
          <a:p>
            <a:r>
              <a:rPr lang="en-US" dirty="0"/>
              <a:t>Client</a:t>
            </a:r>
          </a:p>
        </p:txBody>
      </p:sp>
      <p:cxnSp>
        <p:nvCxnSpPr>
          <p:cNvPr id="26" name="Straight Arrow Connector 25"/>
          <p:cNvCxnSpPr>
            <a:stCxn id="3" idx="1"/>
          </p:cNvCxnSpPr>
          <p:nvPr/>
        </p:nvCxnSpPr>
        <p:spPr>
          <a:xfrm flipH="1" flipV="1">
            <a:off x="2203378" y="5684195"/>
            <a:ext cx="932871" cy="544877"/>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49" name="Straight Arrow Connector 48"/>
          <p:cNvCxnSpPr>
            <a:stCxn id="3" idx="3"/>
          </p:cNvCxnSpPr>
          <p:nvPr/>
        </p:nvCxnSpPr>
        <p:spPr>
          <a:xfrm flipV="1">
            <a:off x="5661886" y="5684195"/>
            <a:ext cx="884050" cy="544877"/>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53" name="TextBox 52"/>
          <p:cNvSpPr txBox="1"/>
          <p:nvPr/>
        </p:nvSpPr>
        <p:spPr>
          <a:xfrm>
            <a:off x="6187543" y="6067195"/>
            <a:ext cx="2922983" cy="646331"/>
          </a:xfrm>
          <a:prstGeom prst="rect">
            <a:avLst/>
          </a:prstGeom>
          <a:noFill/>
        </p:spPr>
        <p:txBody>
          <a:bodyPr wrap="none" rtlCol="0">
            <a:spAutoFit/>
          </a:bodyPr>
          <a:lstStyle/>
          <a:p>
            <a:r>
              <a:rPr lang="en-US" dirty="0">
                <a:solidFill>
                  <a:srgbClr val="0000FF"/>
                </a:solidFill>
              </a:rPr>
              <a:t>A client needs to synchronize </a:t>
            </a:r>
          </a:p>
          <a:p>
            <a:r>
              <a:rPr lang="en-US" dirty="0">
                <a:solidFill>
                  <a:srgbClr val="0000FF"/>
                </a:solidFill>
              </a:rPr>
              <a:t>time with the time server</a:t>
            </a:r>
          </a:p>
        </p:txBody>
      </p:sp>
      <p:cxnSp>
        <p:nvCxnSpPr>
          <p:cNvPr id="55" name="Straight Connector 54"/>
          <p:cNvCxnSpPr/>
          <p:nvPr/>
        </p:nvCxnSpPr>
        <p:spPr>
          <a:xfrm flipV="1">
            <a:off x="7869287" y="2552683"/>
            <a:ext cx="0" cy="423372"/>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V="1">
            <a:off x="7897172" y="3813321"/>
            <a:ext cx="0" cy="423372"/>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58" name="TextBox 57"/>
          <p:cNvSpPr txBox="1"/>
          <p:nvPr/>
        </p:nvSpPr>
        <p:spPr>
          <a:xfrm>
            <a:off x="7887587" y="2776821"/>
            <a:ext cx="735373" cy="369332"/>
          </a:xfrm>
          <a:prstGeom prst="rect">
            <a:avLst/>
          </a:prstGeom>
          <a:noFill/>
        </p:spPr>
        <p:txBody>
          <a:bodyPr wrap="none" rtlCol="0">
            <a:spAutoFit/>
          </a:bodyPr>
          <a:lstStyle/>
          <a:p>
            <a:r>
              <a:rPr lang="en-US" dirty="0"/>
              <a:t>Synch</a:t>
            </a:r>
          </a:p>
        </p:txBody>
      </p:sp>
      <p:sp>
        <p:nvSpPr>
          <p:cNvPr id="59" name="TextBox 58"/>
          <p:cNvSpPr txBox="1"/>
          <p:nvPr/>
        </p:nvSpPr>
        <p:spPr>
          <a:xfrm>
            <a:off x="7897172" y="3628655"/>
            <a:ext cx="735373" cy="369332"/>
          </a:xfrm>
          <a:prstGeom prst="rect">
            <a:avLst/>
          </a:prstGeom>
          <a:noFill/>
        </p:spPr>
        <p:txBody>
          <a:bodyPr wrap="none" rtlCol="0">
            <a:spAutoFit/>
          </a:bodyPr>
          <a:lstStyle/>
          <a:p>
            <a:r>
              <a:rPr lang="en-US" dirty="0"/>
              <a:t>Synch</a:t>
            </a:r>
          </a:p>
        </p:txBody>
      </p:sp>
    </p:spTree>
    <p:extLst>
      <p:ext uri="{BB962C8B-B14F-4D97-AF65-F5344CB8AC3E}">
        <p14:creationId xmlns:p14="http://schemas.microsoft.com/office/powerpoint/2010/main" val="34278863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Time Protocol (NTP)</a:t>
            </a:r>
          </a:p>
        </p:txBody>
      </p:sp>
      <p:sp>
        <p:nvSpPr>
          <p:cNvPr id="5" name="Rectangle 4"/>
          <p:cNvSpPr/>
          <p:nvPr/>
        </p:nvSpPr>
        <p:spPr>
          <a:xfrm>
            <a:off x="2505715" y="191896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4239443" y="191896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662002"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395730"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4812208"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6545936" y="307998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933335" y="4490049"/>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1888111" y="4474069"/>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2969400" y="446161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3924176" y="4445636"/>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4707110" y="4442108"/>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661886" y="4426128"/>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6743175" y="441367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7697951" y="4397695"/>
            <a:ext cx="630534" cy="73333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0" name="Straight Connector 19"/>
          <p:cNvCxnSpPr>
            <a:stCxn id="5" idx="2"/>
            <a:endCxn id="7" idx="0"/>
          </p:cNvCxnSpPr>
          <p:nvPr/>
        </p:nvCxnSpPr>
        <p:spPr>
          <a:xfrm flipH="1">
            <a:off x="1977269" y="2652300"/>
            <a:ext cx="843713" cy="427686"/>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a:stCxn id="5" idx="2"/>
            <a:endCxn id="8" idx="0"/>
          </p:cNvCxnSpPr>
          <p:nvPr/>
        </p:nvCxnSpPr>
        <p:spPr>
          <a:xfrm>
            <a:off x="2820982" y="2652300"/>
            <a:ext cx="890015" cy="427686"/>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a:stCxn id="6" idx="2"/>
            <a:endCxn id="8" idx="0"/>
          </p:cNvCxnSpPr>
          <p:nvPr/>
        </p:nvCxnSpPr>
        <p:spPr>
          <a:xfrm flipH="1">
            <a:off x="3710997" y="2652300"/>
            <a:ext cx="843713" cy="427686"/>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a:stCxn id="6" idx="2"/>
            <a:endCxn id="9" idx="0"/>
          </p:cNvCxnSpPr>
          <p:nvPr/>
        </p:nvCxnSpPr>
        <p:spPr>
          <a:xfrm>
            <a:off x="4554710" y="2652300"/>
            <a:ext cx="572765" cy="427686"/>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a:endCxn id="10" idx="0"/>
          </p:cNvCxnSpPr>
          <p:nvPr/>
        </p:nvCxnSpPr>
        <p:spPr>
          <a:xfrm>
            <a:off x="4707110" y="2652300"/>
            <a:ext cx="2154093" cy="427686"/>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7" idx="2"/>
          </p:cNvCxnSpPr>
          <p:nvPr/>
        </p:nvCxnSpPr>
        <p:spPr>
          <a:xfrm flipH="1">
            <a:off x="1142013" y="3813321"/>
            <a:ext cx="835256" cy="676728"/>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7" idx="2"/>
            <a:endCxn id="12" idx="0"/>
          </p:cNvCxnSpPr>
          <p:nvPr/>
        </p:nvCxnSpPr>
        <p:spPr>
          <a:xfrm>
            <a:off x="1977269" y="3813321"/>
            <a:ext cx="226109" cy="660748"/>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7" idx="2"/>
            <a:endCxn id="13" idx="0"/>
          </p:cNvCxnSpPr>
          <p:nvPr/>
        </p:nvCxnSpPr>
        <p:spPr>
          <a:xfrm>
            <a:off x="1977269" y="3813321"/>
            <a:ext cx="1307398" cy="648295"/>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a:stCxn id="8" idx="2"/>
            <a:endCxn id="14" idx="0"/>
          </p:cNvCxnSpPr>
          <p:nvPr/>
        </p:nvCxnSpPr>
        <p:spPr>
          <a:xfrm>
            <a:off x="3710997" y="3813321"/>
            <a:ext cx="528446" cy="632315"/>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a:stCxn id="9" idx="2"/>
          </p:cNvCxnSpPr>
          <p:nvPr/>
        </p:nvCxnSpPr>
        <p:spPr>
          <a:xfrm flipH="1">
            <a:off x="4391843" y="3813321"/>
            <a:ext cx="735632" cy="632315"/>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a:stCxn id="9" idx="2"/>
            <a:endCxn id="15" idx="0"/>
          </p:cNvCxnSpPr>
          <p:nvPr/>
        </p:nvCxnSpPr>
        <p:spPr>
          <a:xfrm flipH="1">
            <a:off x="5022377" y="3813321"/>
            <a:ext cx="105098" cy="628787"/>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Connector 50"/>
          <p:cNvCxnSpPr>
            <a:stCxn id="9" idx="2"/>
            <a:endCxn id="16" idx="0"/>
          </p:cNvCxnSpPr>
          <p:nvPr/>
        </p:nvCxnSpPr>
        <p:spPr>
          <a:xfrm>
            <a:off x="5127475" y="3813321"/>
            <a:ext cx="849678" cy="612807"/>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a:stCxn id="10" idx="2"/>
            <a:endCxn id="17" idx="0"/>
          </p:cNvCxnSpPr>
          <p:nvPr/>
        </p:nvCxnSpPr>
        <p:spPr>
          <a:xfrm>
            <a:off x="6861203" y="3813321"/>
            <a:ext cx="197239" cy="600354"/>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a:endCxn id="18" idx="0"/>
          </p:cNvCxnSpPr>
          <p:nvPr/>
        </p:nvCxnSpPr>
        <p:spPr>
          <a:xfrm>
            <a:off x="7013603" y="3813321"/>
            <a:ext cx="999615" cy="584374"/>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1" name="Isosceles Triangle 60"/>
          <p:cNvSpPr/>
          <p:nvPr/>
        </p:nvSpPr>
        <p:spPr>
          <a:xfrm rot="10800000">
            <a:off x="3395730" y="1417638"/>
            <a:ext cx="528446" cy="300753"/>
          </a:xfrm>
          <a:prstGeom prst="triangl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2" name="Straight Connector 61"/>
          <p:cNvCxnSpPr>
            <a:stCxn id="61" idx="5"/>
            <a:endCxn id="5" idx="0"/>
          </p:cNvCxnSpPr>
          <p:nvPr/>
        </p:nvCxnSpPr>
        <p:spPr>
          <a:xfrm flipH="1">
            <a:off x="2820982" y="1568014"/>
            <a:ext cx="706859" cy="350951"/>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65" name="Straight Connector 64"/>
          <p:cNvCxnSpPr>
            <a:stCxn id="61" idx="1"/>
            <a:endCxn id="6" idx="0"/>
          </p:cNvCxnSpPr>
          <p:nvPr/>
        </p:nvCxnSpPr>
        <p:spPr>
          <a:xfrm>
            <a:off x="3792064" y="1568014"/>
            <a:ext cx="762646" cy="350951"/>
          </a:xfrm>
          <a:prstGeom prst="line">
            <a:avLst/>
          </a:prstGeom>
          <a:ln>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a:off x="3994082" y="1349059"/>
            <a:ext cx="2982382" cy="369332"/>
          </a:xfrm>
          <a:prstGeom prst="rect">
            <a:avLst/>
          </a:prstGeom>
          <a:noFill/>
        </p:spPr>
        <p:txBody>
          <a:bodyPr wrap="none" rtlCol="0">
            <a:spAutoFit/>
          </a:bodyPr>
          <a:lstStyle/>
          <a:p>
            <a:r>
              <a:rPr lang="en-US" dirty="0">
                <a:solidFill>
                  <a:srgbClr val="0000FF"/>
                </a:solidFill>
              </a:rPr>
              <a:t>Time Source (Highly accurate)</a:t>
            </a:r>
          </a:p>
        </p:txBody>
      </p:sp>
      <p:cxnSp>
        <p:nvCxnSpPr>
          <p:cNvPr id="70" name="Straight Connector 69"/>
          <p:cNvCxnSpPr/>
          <p:nvPr/>
        </p:nvCxnSpPr>
        <p:spPr>
          <a:xfrm flipV="1">
            <a:off x="457200" y="2776821"/>
            <a:ext cx="7871285" cy="12452"/>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flipV="1">
            <a:off x="457200" y="4112171"/>
            <a:ext cx="7871285" cy="12452"/>
          </a:xfrm>
          <a:prstGeom prst="line">
            <a:avLst/>
          </a:prstGeom>
          <a:ln>
            <a:solidFill>
              <a:schemeClr val="tx1"/>
            </a:solidFill>
            <a:prstDash val="sysDash"/>
          </a:ln>
        </p:spPr>
        <p:style>
          <a:lnRef idx="2">
            <a:schemeClr val="accent1"/>
          </a:lnRef>
          <a:fillRef idx="0">
            <a:schemeClr val="accent1"/>
          </a:fillRef>
          <a:effectRef idx="1">
            <a:schemeClr val="accent1"/>
          </a:effectRef>
          <a:fontRef idx="minor">
            <a:schemeClr val="tx1"/>
          </a:fontRef>
        </p:style>
      </p:cxnSp>
      <p:sp>
        <p:nvSpPr>
          <p:cNvPr id="72" name="TextBox 71"/>
          <p:cNvSpPr txBox="1"/>
          <p:nvPr/>
        </p:nvSpPr>
        <p:spPr>
          <a:xfrm>
            <a:off x="470232" y="1934391"/>
            <a:ext cx="1111264" cy="369332"/>
          </a:xfrm>
          <a:prstGeom prst="rect">
            <a:avLst/>
          </a:prstGeom>
          <a:noFill/>
        </p:spPr>
        <p:txBody>
          <a:bodyPr wrap="none" rtlCol="0">
            <a:spAutoFit/>
          </a:bodyPr>
          <a:lstStyle/>
          <a:p>
            <a:r>
              <a:rPr lang="en-US" dirty="0">
                <a:solidFill>
                  <a:srgbClr val="0000FF"/>
                </a:solidFill>
              </a:rPr>
              <a:t>Stratum 1</a:t>
            </a:r>
          </a:p>
        </p:txBody>
      </p:sp>
      <p:sp>
        <p:nvSpPr>
          <p:cNvPr id="73" name="TextBox 72"/>
          <p:cNvSpPr txBox="1"/>
          <p:nvPr/>
        </p:nvSpPr>
        <p:spPr>
          <a:xfrm>
            <a:off x="487961" y="3182577"/>
            <a:ext cx="1111264" cy="369332"/>
          </a:xfrm>
          <a:prstGeom prst="rect">
            <a:avLst/>
          </a:prstGeom>
          <a:noFill/>
        </p:spPr>
        <p:txBody>
          <a:bodyPr wrap="none" rtlCol="0">
            <a:spAutoFit/>
          </a:bodyPr>
          <a:lstStyle/>
          <a:p>
            <a:r>
              <a:rPr lang="en-US" dirty="0">
                <a:solidFill>
                  <a:srgbClr val="0000FF"/>
                </a:solidFill>
              </a:rPr>
              <a:t>Stratum 2</a:t>
            </a:r>
          </a:p>
        </p:txBody>
      </p:sp>
      <p:sp>
        <p:nvSpPr>
          <p:cNvPr id="74" name="TextBox 73"/>
          <p:cNvSpPr txBox="1"/>
          <p:nvPr/>
        </p:nvSpPr>
        <p:spPr>
          <a:xfrm>
            <a:off x="84729" y="5314863"/>
            <a:ext cx="1111264" cy="369332"/>
          </a:xfrm>
          <a:prstGeom prst="rect">
            <a:avLst/>
          </a:prstGeom>
          <a:noFill/>
        </p:spPr>
        <p:txBody>
          <a:bodyPr wrap="none" rtlCol="0">
            <a:spAutoFit/>
          </a:bodyPr>
          <a:lstStyle/>
          <a:p>
            <a:r>
              <a:rPr lang="en-US" dirty="0">
                <a:solidFill>
                  <a:srgbClr val="0000FF"/>
                </a:solidFill>
              </a:rPr>
              <a:t>Stratum 3</a:t>
            </a:r>
          </a:p>
        </p:txBody>
      </p:sp>
      <p:sp>
        <p:nvSpPr>
          <p:cNvPr id="42" name="TextBox 41"/>
          <p:cNvSpPr txBox="1"/>
          <p:nvPr/>
        </p:nvSpPr>
        <p:spPr>
          <a:xfrm>
            <a:off x="1638577" y="5925954"/>
            <a:ext cx="6847422" cy="646331"/>
          </a:xfrm>
          <a:prstGeom prst="rect">
            <a:avLst/>
          </a:prstGeom>
          <a:noFill/>
        </p:spPr>
        <p:txBody>
          <a:bodyPr wrap="square" rtlCol="0">
            <a:spAutoFit/>
          </a:bodyPr>
          <a:lstStyle/>
          <a:p>
            <a:r>
              <a:rPr lang="en-US" dirty="0">
                <a:solidFill>
                  <a:srgbClr val="0000FF"/>
                </a:solidFill>
              </a:rPr>
              <a:t>Low stratum servers may communicate to synchronize and act as mutual backups for other servers in the same stratum</a:t>
            </a:r>
          </a:p>
        </p:txBody>
      </p:sp>
      <p:cxnSp>
        <p:nvCxnSpPr>
          <p:cNvPr id="43" name="Straight Connector 42"/>
          <p:cNvCxnSpPr>
            <a:stCxn id="8" idx="1"/>
          </p:cNvCxnSpPr>
          <p:nvPr/>
        </p:nvCxnSpPr>
        <p:spPr>
          <a:xfrm flipH="1" flipV="1">
            <a:off x="2292537" y="3446229"/>
            <a:ext cx="1103193" cy="425"/>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a:stCxn id="9" idx="1"/>
          </p:cNvCxnSpPr>
          <p:nvPr/>
        </p:nvCxnSpPr>
        <p:spPr>
          <a:xfrm flipH="1">
            <a:off x="4003114" y="3446654"/>
            <a:ext cx="809094" cy="12422"/>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a:stCxn id="10" idx="1"/>
          </p:cNvCxnSpPr>
          <p:nvPr/>
        </p:nvCxnSpPr>
        <p:spPr>
          <a:xfrm flipH="1">
            <a:off x="5442742" y="3446654"/>
            <a:ext cx="1103194" cy="24844"/>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V="1">
            <a:off x="7869287" y="2552683"/>
            <a:ext cx="0" cy="423372"/>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flipV="1">
            <a:off x="7897172" y="3813321"/>
            <a:ext cx="0" cy="423372"/>
          </a:xfrm>
          <a:prstGeom prst="line">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7887587" y="2776821"/>
            <a:ext cx="735373" cy="369332"/>
          </a:xfrm>
          <a:prstGeom prst="rect">
            <a:avLst/>
          </a:prstGeom>
          <a:noFill/>
        </p:spPr>
        <p:txBody>
          <a:bodyPr wrap="none" rtlCol="0">
            <a:spAutoFit/>
          </a:bodyPr>
          <a:lstStyle/>
          <a:p>
            <a:r>
              <a:rPr lang="en-US" dirty="0"/>
              <a:t>Synch</a:t>
            </a:r>
          </a:p>
        </p:txBody>
      </p:sp>
      <p:sp>
        <p:nvSpPr>
          <p:cNvPr id="55" name="TextBox 54"/>
          <p:cNvSpPr txBox="1"/>
          <p:nvPr/>
        </p:nvSpPr>
        <p:spPr>
          <a:xfrm>
            <a:off x="7897172" y="3628655"/>
            <a:ext cx="735373" cy="369332"/>
          </a:xfrm>
          <a:prstGeom prst="rect">
            <a:avLst/>
          </a:prstGeom>
          <a:noFill/>
        </p:spPr>
        <p:txBody>
          <a:bodyPr wrap="none" rtlCol="0">
            <a:spAutoFit/>
          </a:bodyPr>
          <a:lstStyle/>
          <a:p>
            <a:r>
              <a:rPr lang="en-US" dirty="0"/>
              <a:t>Synch</a:t>
            </a:r>
          </a:p>
        </p:txBody>
      </p:sp>
      <p:sp>
        <p:nvSpPr>
          <p:cNvPr id="3" name="TextBox 2">
            <a:extLst>
              <a:ext uri="{FF2B5EF4-FFF2-40B4-BE49-F238E27FC236}">
                <a16:creationId xmlns:a16="http://schemas.microsoft.com/office/drawing/2014/main" id="{76EB1038-DA1C-57DF-A34E-8FF6725657DA}"/>
              </a:ext>
            </a:extLst>
          </p:cNvPr>
          <p:cNvSpPr txBox="1"/>
          <p:nvPr/>
        </p:nvSpPr>
        <p:spPr>
          <a:xfrm>
            <a:off x="6835924" y="1866900"/>
            <a:ext cx="1930593" cy="369332"/>
          </a:xfrm>
          <a:prstGeom prst="rect">
            <a:avLst/>
          </a:prstGeom>
          <a:noFill/>
        </p:spPr>
        <p:txBody>
          <a:bodyPr wrap="square" rtlCol="0">
            <a:spAutoFit/>
          </a:bodyPr>
          <a:lstStyle/>
          <a:p>
            <a:r>
              <a:rPr lang="en-US" dirty="0">
                <a:solidFill>
                  <a:schemeClr val="accent2"/>
                </a:solidFill>
                <a:highlight>
                  <a:srgbClr val="FFFF00"/>
                </a:highlight>
              </a:rPr>
              <a:t>Vertical</a:t>
            </a:r>
            <a:endParaRPr lang="en-SG" dirty="0">
              <a:solidFill>
                <a:schemeClr val="accent2"/>
              </a:solidFill>
              <a:highlight>
                <a:srgbClr val="FFFF00"/>
              </a:highlight>
            </a:endParaRPr>
          </a:p>
        </p:txBody>
      </p:sp>
      <p:sp>
        <p:nvSpPr>
          <p:cNvPr id="4" name="TextBox 3">
            <a:extLst>
              <a:ext uri="{FF2B5EF4-FFF2-40B4-BE49-F238E27FC236}">
                <a16:creationId xmlns:a16="http://schemas.microsoft.com/office/drawing/2014/main" id="{78ABEA09-6842-995D-DD1A-B1A81F6134B5}"/>
              </a:ext>
            </a:extLst>
          </p:cNvPr>
          <p:cNvSpPr txBox="1"/>
          <p:nvPr/>
        </p:nvSpPr>
        <p:spPr>
          <a:xfrm>
            <a:off x="5442742" y="3530043"/>
            <a:ext cx="1930593" cy="369332"/>
          </a:xfrm>
          <a:prstGeom prst="rect">
            <a:avLst/>
          </a:prstGeom>
          <a:noFill/>
        </p:spPr>
        <p:txBody>
          <a:bodyPr wrap="square" rtlCol="0">
            <a:spAutoFit/>
          </a:bodyPr>
          <a:lstStyle/>
          <a:p>
            <a:r>
              <a:rPr lang="en-US" dirty="0">
                <a:solidFill>
                  <a:schemeClr val="accent2"/>
                </a:solidFill>
                <a:highlight>
                  <a:srgbClr val="FFFF00"/>
                </a:highlight>
              </a:rPr>
              <a:t>Horizontal</a:t>
            </a:r>
            <a:endParaRPr lang="en-SG" dirty="0">
              <a:solidFill>
                <a:schemeClr val="accent2"/>
              </a:solidFill>
              <a:highlight>
                <a:srgbClr val="FFFF00"/>
              </a:highlight>
            </a:endParaRPr>
          </a:p>
        </p:txBody>
      </p:sp>
    </p:spTree>
    <p:extLst>
      <p:ext uri="{BB962C8B-B14F-4D97-AF65-F5344CB8AC3E}">
        <p14:creationId xmlns:p14="http://schemas.microsoft.com/office/powerpoint/2010/main" val="3804850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Time Protocol (NTP)</a:t>
            </a:r>
          </a:p>
        </p:txBody>
      </p:sp>
      <p:sp>
        <p:nvSpPr>
          <p:cNvPr id="3" name="Content Placeholder 2"/>
          <p:cNvSpPr>
            <a:spLocks noGrp="1"/>
          </p:cNvSpPr>
          <p:nvPr>
            <p:ph idx="1"/>
          </p:nvPr>
        </p:nvSpPr>
        <p:spPr/>
        <p:txBody>
          <a:bodyPr/>
          <a:lstStyle/>
          <a:p>
            <a:r>
              <a:rPr lang="en-US" dirty="0"/>
              <a:t>A client performs NTP packet exchanges with several servers</a:t>
            </a:r>
          </a:p>
          <a:p>
            <a:pPr lvl="1" algn="just"/>
            <a:r>
              <a:rPr lang="en-US" dirty="0">
                <a:solidFill>
                  <a:srgbClr val="0000FF"/>
                </a:solidFill>
              </a:rPr>
              <a:t>Preferred servers are with lower stratum and the highest quality of estimate (statistically computed based on the accuracy of the time server and network transit times). </a:t>
            </a:r>
          </a:p>
          <a:p>
            <a:pPr lvl="1" algn="just"/>
            <a:r>
              <a:rPr lang="en-US" dirty="0">
                <a:solidFill>
                  <a:srgbClr val="0000FF"/>
                </a:solidFill>
              </a:rPr>
              <a:t>A higher stratum server can be chosen if the respective communication is more reliable as compared to the same with a low stratum server. </a:t>
            </a:r>
          </a:p>
        </p:txBody>
      </p:sp>
    </p:spTree>
    <p:extLst>
      <p:ext uri="{BB962C8B-B14F-4D97-AF65-F5344CB8AC3E}">
        <p14:creationId xmlns:p14="http://schemas.microsoft.com/office/powerpoint/2010/main" val="6617795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5_19504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9492437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Time Protocol (NTP)</a:t>
            </a:r>
          </a:p>
        </p:txBody>
      </p:sp>
      <p:sp>
        <p:nvSpPr>
          <p:cNvPr id="3" name="Content Placeholder 2"/>
          <p:cNvSpPr>
            <a:spLocks noGrp="1"/>
          </p:cNvSpPr>
          <p:nvPr>
            <p:ph idx="1"/>
          </p:nvPr>
        </p:nvSpPr>
        <p:spPr/>
        <p:txBody>
          <a:bodyPr/>
          <a:lstStyle/>
          <a:p>
            <a:r>
              <a:rPr lang="en-US" dirty="0"/>
              <a:t>Synchronization with server</a:t>
            </a:r>
          </a:p>
          <a:p>
            <a:pPr lvl="1"/>
            <a:r>
              <a:rPr lang="en-US" dirty="0"/>
              <a:t>T1 = time request sent by the client</a:t>
            </a:r>
          </a:p>
          <a:p>
            <a:pPr lvl="1"/>
            <a:r>
              <a:rPr lang="en-US" dirty="0"/>
              <a:t>T2 = time request received by a a server</a:t>
            </a:r>
          </a:p>
          <a:p>
            <a:pPr lvl="1"/>
            <a:r>
              <a:rPr lang="en-US" dirty="0"/>
              <a:t>T3 = time reply sent by the server</a:t>
            </a:r>
          </a:p>
          <a:p>
            <a:pPr lvl="1"/>
            <a:r>
              <a:rPr lang="en-US" dirty="0"/>
              <a:t>T4 = time reply received by the client</a:t>
            </a:r>
          </a:p>
          <a:p>
            <a:r>
              <a:rPr lang="en-US" dirty="0">
                <a:solidFill>
                  <a:srgbClr val="0000FF"/>
                </a:solidFill>
              </a:rPr>
              <a:t>Round trip delay (RTT) = (T4 – T1) – (T3 – T2)</a:t>
            </a:r>
          </a:p>
          <a:p>
            <a:endParaRPr lang="en-US" dirty="0">
              <a:solidFill>
                <a:srgbClr val="0000FF"/>
              </a:solidFill>
            </a:endParaRPr>
          </a:p>
          <a:p>
            <a:r>
              <a:rPr lang="en-US" dirty="0">
                <a:solidFill>
                  <a:srgbClr val="0000FF"/>
                </a:solidFill>
              </a:rPr>
              <a:t>Clock Offset/adjustment = (T3 + RTT/2) – T4</a:t>
            </a:r>
          </a:p>
        </p:txBody>
      </p:sp>
    </p:spTree>
    <p:extLst>
      <p:ext uri="{BB962C8B-B14F-4D97-AF65-F5344CB8AC3E}">
        <p14:creationId xmlns:p14="http://schemas.microsoft.com/office/powerpoint/2010/main" val="3753659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Lecture</a:t>
            </a:r>
          </a:p>
        </p:txBody>
      </p:sp>
      <p:sp>
        <p:nvSpPr>
          <p:cNvPr id="3" name="Content Placeholder 2"/>
          <p:cNvSpPr>
            <a:spLocks noGrp="1"/>
          </p:cNvSpPr>
          <p:nvPr>
            <p:ph idx="1"/>
          </p:nvPr>
        </p:nvSpPr>
        <p:spPr/>
        <p:txBody>
          <a:bodyPr/>
          <a:lstStyle/>
          <a:p>
            <a:r>
              <a:rPr lang="en-US" dirty="0"/>
              <a:t>Physical time and clock drift</a:t>
            </a:r>
          </a:p>
          <a:p>
            <a:r>
              <a:rPr lang="en-US" dirty="0"/>
              <a:t>Logical Clocks</a:t>
            </a:r>
          </a:p>
          <a:p>
            <a:r>
              <a:rPr lang="en-US" dirty="0" err="1"/>
              <a:t>Lamport’s</a:t>
            </a:r>
            <a:r>
              <a:rPr lang="en-US" dirty="0"/>
              <a:t> Algorithm</a:t>
            </a:r>
          </a:p>
          <a:p>
            <a:r>
              <a:rPr lang="en-US" dirty="0"/>
              <a:t>Vector Clocks</a:t>
            </a:r>
          </a:p>
          <a:p>
            <a:r>
              <a:rPr lang="en-US" dirty="0"/>
              <a:t>Leader Election Algorithms</a:t>
            </a:r>
          </a:p>
        </p:txBody>
      </p:sp>
    </p:spTree>
    <p:extLst>
      <p:ext uri="{BB962C8B-B14F-4D97-AF65-F5344CB8AC3E}">
        <p14:creationId xmlns:p14="http://schemas.microsoft.com/office/powerpoint/2010/main" val="24898124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Real-world Synchronization</a:t>
            </a:r>
          </a:p>
        </p:txBody>
      </p:sp>
      <p:sp>
        <p:nvSpPr>
          <p:cNvPr id="3" name="Content Placeholder 2"/>
          <p:cNvSpPr>
            <a:spLocks noGrp="1"/>
          </p:cNvSpPr>
          <p:nvPr>
            <p:ph idx="1"/>
          </p:nvPr>
        </p:nvSpPr>
        <p:spPr/>
        <p:txBody>
          <a:bodyPr>
            <a:normAutofit/>
          </a:bodyPr>
          <a:lstStyle/>
          <a:p>
            <a:pPr algn="just"/>
            <a:r>
              <a:rPr lang="en-US" dirty="0"/>
              <a:t>The basic algorithm is similar to what we describe, but has additional challenges</a:t>
            </a:r>
          </a:p>
          <a:p>
            <a:pPr algn="just"/>
            <a:r>
              <a:rPr lang="en-US" dirty="0"/>
              <a:t>Challenges include</a:t>
            </a:r>
          </a:p>
          <a:p>
            <a:pPr lvl="1" algn="just"/>
            <a:r>
              <a:rPr lang="en-US" dirty="0"/>
              <a:t>How to find a time server? </a:t>
            </a:r>
          </a:p>
          <a:p>
            <a:pPr lvl="1" algn="just"/>
            <a:r>
              <a:rPr lang="en-US" dirty="0"/>
              <a:t>How to handle faults, e.g., if the chosen time server goes down</a:t>
            </a:r>
          </a:p>
          <a:p>
            <a:pPr lvl="2" algn="just"/>
            <a:r>
              <a:rPr lang="en-US" dirty="0"/>
              <a:t>Can be partially solved by having multiple time servers</a:t>
            </a:r>
          </a:p>
          <a:p>
            <a:pPr lvl="1" algn="just"/>
            <a:r>
              <a:rPr lang="en-US" dirty="0"/>
              <a:t>What if the time server or a client is compromised</a:t>
            </a:r>
          </a:p>
          <a:p>
            <a:pPr lvl="2" algn="just"/>
            <a:r>
              <a:rPr lang="en-US" dirty="0"/>
              <a:t>Handling Byzantine Faults</a:t>
            </a:r>
          </a:p>
        </p:txBody>
      </p:sp>
    </p:spTree>
    <p:extLst>
      <p:ext uri="{BB962C8B-B14F-4D97-AF65-F5344CB8AC3E}">
        <p14:creationId xmlns:p14="http://schemas.microsoft.com/office/powerpoint/2010/main" val="2887713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Global Ordering of Events</a:t>
            </a:r>
          </a:p>
        </p:txBody>
      </p:sp>
      <p:sp>
        <p:nvSpPr>
          <p:cNvPr id="14" name="Rectangle 13"/>
          <p:cNvSpPr/>
          <p:nvPr/>
        </p:nvSpPr>
        <p:spPr>
          <a:xfrm>
            <a:off x="2954189" y="2003746"/>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15" name="Rectangle 14"/>
          <p:cNvSpPr/>
          <p:nvPr/>
        </p:nvSpPr>
        <p:spPr>
          <a:xfrm>
            <a:off x="2954189" y="1580374"/>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16" name="Straight Arrow Connector 15"/>
          <p:cNvCxnSpPr/>
          <p:nvPr/>
        </p:nvCxnSpPr>
        <p:spPr>
          <a:xfrm flipV="1">
            <a:off x="700484" y="2464473"/>
            <a:ext cx="2253705" cy="2490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4" idx="3"/>
          </p:cNvCxnSpPr>
          <p:nvPr/>
        </p:nvCxnSpPr>
        <p:spPr>
          <a:xfrm flipV="1">
            <a:off x="6363275" y="2467450"/>
            <a:ext cx="2007275" cy="3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10989" y="2568322"/>
            <a:ext cx="1179793" cy="369332"/>
          </a:xfrm>
          <a:prstGeom prst="rect">
            <a:avLst/>
          </a:prstGeom>
          <a:noFill/>
        </p:spPr>
        <p:txBody>
          <a:bodyPr wrap="none" rtlCol="0">
            <a:spAutoFit/>
          </a:bodyPr>
          <a:lstStyle/>
          <a:p>
            <a:r>
              <a:rPr lang="en-US" dirty="0"/>
              <a:t>Boolean </a:t>
            </a:r>
            <a:r>
              <a:rPr lang="en-US" b="1" dirty="0"/>
              <a:t>in</a:t>
            </a:r>
          </a:p>
        </p:txBody>
      </p:sp>
      <p:sp>
        <p:nvSpPr>
          <p:cNvPr id="19" name="TextBox 18"/>
          <p:cNvSpPr txBox="1"/>
          <p:nvPr/>
        </p:nvSpPr>
        <p:spPr>
          <a:xfrm>
            <a:off x="7360796" y="2507781"/>
            <a:ext cx="1326004" cy="369332"/>
          </a:xfrm>
          <a:prstGeom prst="rect">
            <a:avLst/>
          </a:prstGeom>
          <a:noFill/>
        </p:spPr>
        <p:txBody>
          <a:bodyPr wrap="none" rtlCol="0">
            <a:spAutoFit/>
          </a:bodyPr>
          <a:lstStyle/>
          <a:p>
            <a:r>
              <a:rPr lang="en-US" dirty="0"/>
              <a:t>Boolean </a:t>
            </a:r>
            <a:r>
              <a:rPr lang="en-US" b="1" dirty="0"/>
              <a:t>out</a:t>
            </a:r>
          </a:p>
        </p:txBody>
      </p:sp>
      <p:sp>
        <p:nvSpPr>
          <p:cNvPr id="20" name="TextBox 19"/>
          <p:cNvSpPr txBox="1"/>
          <p:nvPr/>
        </p:nvSpPr>
        <p:spPr>
          <a:xfrm>
            <a:off x="3437600" y="2956106"/>
            <a:ext cx="2310285" cy="369332"/>
          </a:xfrm>
          <a:prstGeom prst="rect">
            <a:avLst/>
          </a:prstGeom>
          <a:noFill/>
        </p:spPr>
        <p:txBody>
          <a:bodyPr wrap="none" rtlCol="0">
            <a:spAutoFit/>
          </a:bodyPr>
          <a:lstStyle/>
          <a:p>
            <a:r>
              <a:rPr lang="en-US" dirty="0">
                <a:solidFill>
                  <a:srgbClr val="FF0000"/>
                </a:solidFill>
              </a:rPr>
              <a:t>(Asynchronous Model)</a:t>
            </a:r>
          </a:p>
        </p:txBody>
      </p:sp>
      <p:sp>
        <p:nvSpPr>
          <p:cNvPr id="12" name="Rectangle 11"/>
          <p:cNvSpPr/>
          <p:nvPr/>
        </p:nvSpPr>
        <p:spPr>
          <a:xfrm>
            <a:off x="3100400" y="4413818"/>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21" name="Rectangle 20"/>
          <p:cNvSpPr/>
          <p:nvPr/>
        </p:nvSpPr>
        <p:spPr>
          <a:xfrm>
            <a:off x="3100400" y="3990446"/>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22" name="Straight Arrow Connector 21"/>
          <p:cNvCxnSpPr/>
          <p:nvPr/>
        </p:nvCxnSpPr>
        <p:spPr>
          <a:xfrm flipV="1">
            <a:off x="846695" y="4874545"/>
            <a:ext cx="2253705" cy="2490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12" idx="3"/>
          </p:cNvCxnSpPr>
          <p:nvPr/>
        </p:nvCxnSpPr>
        <p:spPr>
          <a:xfrm flipV="1">
            <a:off x="6509486" y="4877522"/>
            <a:ext cx="2007275" cy="3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457200" y="4978394"/>
            <a:ext cx="1179793" cy="369332"/>
          </a:xfrm>
          <a:prstGeom prst="rect">
            <a:avLst/>
          </a:prstGeom>
          <a:noFill/>
        </p:spPr>
        <p:txBody>
          <a:bodyPr wrap="none" rtlCol="0">
            <a:spAutoFit/>
          </a:bodyPr>
          <a:lstStyle/>
          <a:p>
            <a:r>
              <a:rPr lang="en-US" dirty="0"/>
              <a:t>Boolean </a:t>
            </a:r>
            <a:r>
              <a:rPr lang="en-US" b="1" dirty="0"/>
              <a:t>in</a:t>
            </a:r>
          </a:p>
        </p:txBody>
      </p:sp>
      <p:sp>
        <p:nvSpPr>
          <p:cNvPr id="25" name="TextBox 24"/>
          <p:cNvSpPr txBox="1"/>
          <p:nvPr/>
        </p:nvSpPr>
        <p:spPr>
          <a:xfrm>
            <a:off x="7507007" y="4917853"/>
            <a:ext cx="1326004" cy="369332"/>
          </a:xfrm>
          <a:prstGeom prst="rect">
            <a:avLst/>
          </a:prstGeom>
          <a:noFill/>
        </p:spPr>
        <p:txBody>
          <a:bodyPr wrap="none" rtlCol="0">
            <a:spAutoFit/>
          </a:bodyPr>
          <a:lstStyle/>
          <a:p>
            <a:r>
              <a:rPr lang="en-US" dirty="0"/>
              <a:t>Boolean </a:t>
            </a:r>
            <a:r>
              <a:rPr lang="en-US" b="1" dirty="0"/>
              <a:t>out</a:t>
            </a:r>
          </a:p>
        </p:txBody>
      </p:sp>
      <p:sp>
        <p:nvSpPr>
          <p:cNvPr id="26" name="TextBox 25"/>
          <p:cNvSpPr txBox="1"/>
          <p:nvPr/>
        </p:nvSpPr>
        <p:spPr>
          <a:xfrm>
            <a:off x="3583811" y="5366178"/>
            <a:ext cx="2310285" cy="369332"/>
          </a:xfrm>
          <a:prstGeom prst="rect">
            <a:avLst/>
          </a:prstGeom>
          <a:noFill/>
        </p:spPr>
        <p:txBody>
          <a:bodyPr wrap="none" rtlCol="0">
            <a:spAutoFit/>
          </a:bodyPr>
          <a:lstStyle/>
          <a:p>
            <a:r>
              <a:rPr lang="en-US" dirty="0">
                <a:solidFill>
                  <a:srgbClr val="FF0000"/>
                </a:solidFill>
              </a:rPr>
              <a:t>(Asynchronous Model)</a:t>
            </a:r>
          </a:p>
        </p:txBody>
      </p:sp>
      <p:sp>
        <p:nvSpPr>
          <p:cNvPr id="27" name="TextBox 26"/>
          <p:cNvSpPr txBox="1"/>
          <p:nvPr/>
        </p:nvSpPr>
        <p:spPr>
          <a:xfrm>
            <a:off x="516402" y="5948681"/>
            <a:ext cx="8473205" cy="830997"/>
          </a:xfrm>
          <a:prstGeom prst="rect">
            <a:avLst/>
          </a:prstGeom>
          <a:solidFill>
            <a:schemeClr val="bg1">
              <a:lumMod val="85000"/>
            </a:schemeClr>
          </a:solidFill>
          <a:ln>
            <a:solidFill>
              <a:schemeClr val="tx1"/>
            </a:solidFill>
          </a:ln>
        </p:spPr>
        <p:txBody>
          <a:bodyPr wrap="none" rtlCol="0">
            <a:spAutoFit/>
          </a:bodyPr>
          <a:lstStyle/>
          <a:p>
            <a:pPr algn="ctr"/>
            <a:r>
              <a:rPr lang="en-US" sz="2400" i="1" dirty="0">
                <a:solidFill>
                  <a:srgbClr val="0000FF"/>
                </a:solidFill>
              </a:rPr>
              <a:t>With asynchrony, the two components may proceed in completely </a:t>
            </a:r>
          </a:p>
          <a:p>
            <a:pPr algn="ctr"/>
            <a:r>
              <a:rPr lang="en-US" sz="2400" i="1" dirty="0">
                <a:solidFill>
                  <a:srgbClr val="0000FF"/>
                </a:solidFill>
              </a:rPr>
              <a:t>different speed</a:t>
            </a:r>
          </a:p>
        </p:txBody>
      </p:sp>
      <p:sp>
        <p:nvSpPr>
          <p:cNvPr id="4" name="TextBox 3"/>
          <p:cNvSpPr txBox="1"/>
          <p:nvPr/>
        </p:nvSpPr>
        <p:spPr>
          <a:xfrm>
            <a:off x="2009040" y="3463474"/>
            <a:ext cx="6029365" cy="400110"/>
          </a:xfrm>
          <a:prstGeom prst="rect">
            <a:avLst/>
          </a:prstGeom>
          <a:noFill/>
        </p:spPr>
        <p:txBody>
          <a:bodyPr wrap="none" rtlCol="0">
            <a:spAutoFit/>
          </a:bodyPr>
          <a:lstStyle/>
          <a:p>
            <a:r>
              <a:rPr lang="en-US" sz="2000" i="1" dirty="0">
                <a:solidFill>
                  <a:srgbClr val="0000FF"/>
                </a:solidFill>
              </a:rPr>
              <a:t>If the two components are independent, we do not care</a:t>
            </a:r>
          </a:p>
        </p:txBody>
      </p:sp>
      <p:sp>
        <p:nvSpPr>
          <p:cNvPr id="28" name="TextBox 27"/>
          <p:cNvSpPr txBox="1"/>
          <p:nvPr/>
        </p:nvSpPr>
        <p:spPr>
          <a:xfrm>
            <a:off x="7044546" y="1395708"/>
            <a:ext cx="1265340" cy="369332"/>
          </a:xfrm>
          <a:prstGeom prst="rect">
            <a:avLst/>
          </a:prstGeom>
          <a:noFill/>
        </p:spPr>
        <p:txBody>
          <a:bodyPr wrap="none" rtlCol="0">
            <a:spAutoFit/>
          </a:bodyPr>
          <a:lstStyle/>
          <a:p>
            <a:r>
              <a:rPr lang="en-US" dirty="0">
                <a:solidFill>
                  <a:srgbClr val="0000FF"/>
                </a:solidFill>
              </a:rPr>
              <a:t>Declaration</a:t>
            </a:r>
            <a:endParaRPr lang="en-US" b="1" dirty="0">
              <a:solidFill>
                <a:srgbClr val="0000FF"/>
              </a:solidFill>
            </a:endParaRPr>
          </a:p>
        </p:txBody>
      </p:sp>
      <p:cxnSp>
        <p:nvCxnSpPr>
          <p:cNvPr id="29" name="Straight Arrow Connector 28"/>
          <p:cNvCxnSpPr>
            <a:endCxn id="28" idx="1"/>
          </p:cNvCxnSpPr>
          <p:nvPr/>
        </p:nvCxnSpPr>
        <p:spPr>
          <a:xfrm flipV="1">
            <a:off x="6363275" y="1580374"/>
            <a:ext cx="681271" cy="187916"/>
          </a:xfrm>
          <a:prstGeom prst="straightConnector1">
            <a:avLst/>
          </a:prstGeom>
          <a:ln>
            <a:solidFill>
              <a:srgbClr val="FF0000"/>
            </a:solidFill>
            <a:prstDash val="sysDash"/>
            <a:tailEnd type="arrow"/>
          </a:ln>
        </p:spPr>
        <p:style>
          <a:lnRef idx="2">
            <a:schemeClr val="accent1"/>
          </a:lnRef>
          <a:fillRef idx="0">
            <a:schemeClr val="accent1"/>
          </a:fillRef>
          <a:effectRef idx="1">
            <a:schemeClr val="accent1"/>
          </a:effectRef>
          <a:fontRef idx="minor">
            <a:schemeClr val="tx1"/>
          </a:fontRef>
        </p:style>
      </p:cxnSp>
      <p:sp>
        <p:nvSpPr>
          <p:cNvPr id="30" name="TextBox 29"/>
          <p:cNvSpPr txBox="1"/>
          <p:nvPr/>
        </p:nvSpPr>
        <p:spPr>
          <a:xfrm>
            <a:off x="7217708" y="1732774"/>
            <a:ext cx="1109574" cy="369332"/>
          </a:xfrm>
          <a:prstGeom prst="rect">
            <a:avLst/>
          </a:prstGeom>
          <a:noFill/>
        </p:spPr>
        <p:txBody>
          <a:bodyPr wrap="none" rtlCol="0">
            <a:spAutoFit/>
          </a:bodyPr>
          <a:lstStyle/>
          <a:p>
            <a:r>
              <a:rPr lang="en-US" dirty="0">
                <a:solidFill>
                  <a:srgbClr val="0000FF"/>
                </a:solidFill>
              </a:rPr>
              <a:t>Definition</a:t>
            </a:r>
            <a:endParaRPr lang="en-US" b="1" dirty="0">
              <a:solidFill>
                <a:srgbClr val="0000FF"/>
              </a:solidFill>
            </a:endParaRPr>
          </a:p>
        </p:txBody>
      </p:sp>
      <p:cxnSp>
        <p:nvCxnSpPr>
          <p:cNvPr id="31" name="Straight Arrow Connector 30"/>
          <p:cNvCxnSpPr/>
          <p:nvPr/>
        </p:nvCxnSpPr>
        <p:spPr>
          <a:xfrm flipV="1">
            <a:off x="6367281" y="1930015"/>
            <a:ext cx="888146" cy="372582"/>
          </a:xfrm>
          <a:prstGeom prst="straightConnector1">
            <a:avLst/>
          </a:prstGeom>
          <a:ln>
            <a:solidFill>
              <a:srgbClr val="FF0000"/>
            </a:solidFill>
            <a:prstDash val="sys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4733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blinds(horizontal)">
                                      <p:cBhvr>
                                        <p:cTn id="10" dur="500"/>
                                        <p:tgtEl>
                                          <p:spTgt spid="30"/>
                                        </p:tgtEl>
                                      </p:cBhvr>
                                    </p:animEffect>
                                  </p:childTnLst>
                                </p:cTn>
                              </p:par>
                              <p:par>
                                <p:cTn id="11" presetID="3" presetClass="entr" presetSubtype="10"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blinds(horizontal)">
                                      <p:cBhvr>
                                        <p:cTn id="13" dur="500"/>
                                        <p:tgtEl>
                                          <p:spTgt spid="31"/>
                                        </p:tgtEl>
                                      </p:cBhvr>
                                    </p:animEffect>
                                  </p:childTnLst>
                                </p:cTn>
                              </p:par>
                              <p:par>
                                <p:cTn id="14" presetID="3" presetClass="entr" presetSubtype="10" fill="hold" nodeType="with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blinds(horizontal)">
                                      <p:cBhvr>
                                        <p:cTn id="16" dur="5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dissolv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8" grpId="0"/>
      <p:bldP spid="3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Logical Clocks</a:t>
            </a:r>
          </a:p>
        </p:txBody>
      </p:sp>
      <p:sp>
        <p:nvSpPr>
          <p:cNvPr id="3" name="Content Placeholder 2"/>
          <p:cNvSpPr>
            <a:spLocks noGrp="1"/>
          </p:cNvSpPr>
          <p:nvPr>
            <p:ph idx="1"/>
          </p:nvPr>
        </p:nvSpPr>
        <p:spPr/>
        <p:txBody>
          <a:bodyPr/>
          <a:lstStyle/>
          <a:p>
            <a:r>
              <a:rPr lang="en-US" dirty="0"/>
              <a:t>It is frequently </a:t>
            </a:r>
            <a:r>
              <a:rPr lang="en-US" dirty="0">
                <a:solidFill>
                  <a:srgbClr val="0000FF"/>
                </a:solidFill>
              </a:rPr>
              <a:t>unnecessary to know the exact time of an event </a:t>
            </a:r>
            <a:r>
              <a:rPr lang="en-US" dirty="0"/>
              <a:t>in a distributed system</a:t>
            </a:r>
          </a:p>
          <a:p>
            <a:pPr lvl="1"/>
            <a:r>
              <a:rPr lang="en-US" dirty="0"/>
              <a:t>Often it is sufficient to know the </a:t>
            </a:r>
            <a:r>
              <a:rPr lang="en-US" dirty="0">
                <a:highlight>
                  <a:srgbClr val="FFFF00"/>
                </a:highlight>
              </a:rPr>
              <a:t>order of events</a:t>
            </a:r>
          </a:p>
          <a:p>
            <a:r>
              <a:rPr lang="en-US" dirty="0"/>
              <a:t>Only the order of a few events need to be known</a:t>
            </a:r>
          </a:p>
          <a:p>
            <a:pPr lvl="1"/>
            <a:r>
              <a:rPr lang="en-US" dirty="0"/>
              <a:t>For example, events that are visible to multiple systems</a:t>
            </a:r>
          </a:p>
        </p:txBody>
      </p:sp>
    </p:spTree>
    <p:extLst>
      <p:ext uri="{BB962C8B-B14F-4D97-AF65-F5344CB8AC3E}">
        <p14:creationId xmlns:p14="http://schemas.microsoft.com/office/powerpoint/2010/main" val="36719107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Logical Clocks</a:t>
            </a:r>
          </a:p>
        </p:txBody>
      </p:sp>
      <p:sp>
        <p:nvSpPr>
          <p:cNvPr id="14" name="Rectangle 13"/>
          <p:cNvSpPr/>
          <p:nvPr/>
        </p:nvSpPr>
        <p:spPr>
          <a:xfrm>
            <a:off x="2954189" y="2003746"/>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15" name="Rectangle 14"/>
          <p:cNvSpPr/>
          <p:nvPr/>
        </p:nvSpPr>
        <p:spPr>
          <a:xfrm>
            <a:off x="2954189" y="1580374"/>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16" name="Straight Arrow Connector 15"/>
          <p:cNvCxnSpPr/>
          <p:nvPr/>
        </p:nvCxnSpPr>
        <p:spPr>
          <a:xfrm flipV="1">
            <a:off x="700484" y="2464473"/>
            <a:ext cx="2253705" cy="2490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14" idx="3"/>
          </p:cNvCxnSpPr>
          <p:nvPr/>
        </p:nvCxnSpPr>
        <p:spPr>
          <a:xfrm flipV="1">
            <a:off x="6363275" y="2467450"/>
            <a:ext cx="2007275" cy="3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310989" y="2568322"/>
            <a:ext cx="1179793" cy="369332"/>
          </a:xfrm>
          <a:prstGeom prst="rect">
            <a:avLst/>
          </a:prstGeom>
          <a:noFill/>
        </p:spPr>
        <p:txBody>
          <a:bodyPr wrap="none" rtlCol="0">
            <a:spAutoFit/>
          </a:bodyPr>
          <a:lstStyle/>
          <a:p>
            <a:r>
              <a:rPr lang="en-US" dirty="0"/>
              <a:t>Boolean </a:t>
            </a:r>
            <a:r>
              <a:rPr lang="en-US" b="1" dirty="0"/>
              <a:t>in</a:t>
            </a:r>
          </a:p>
        </p:txBody>
      </p:sp>
      <p:sp>
        <p:nvSpPr>
          <p:cNvPr id="19" name="TextBox 18"/>
          <p:cNvSpPr txBox="1"/>
          <p:nvPr/>
        </p:nvSpPr>
        <p:spPr>
          <a:xfrm>
            <a:off x="7360796" y="2507781"/>
            <a:ext cx="1326004" cy="369332"/>
          </a:xfrm>
          <a:prstGeom prst="rect">
            <a:avLst/>
          </a:prstGeom>
          <a:noFill/>
        </p:spPr>
        <p:txBody>
          <a:bodyPr wrap="none" rtlCol="0">
            <a:spAutoFit/>
          </a:bodyPr>
          <a:lstStyle/>
          <a:p>
            <a:r>
              <a:rPr lang="en-US" dirty="0"/>
              <a:t>Boolean </a:t>
            </a:r>
            <a:r>
              <a:rPr lang="en-US" b="1" dirty="0"/>
              <a:t>out</a:t>
            </a:r>
          </a:p>
        </p:txBody>
      </p:sp>
      <p:sp>
        <p:nvSpPr>
          <p:cNvPr id="20" name="TextBox 19"/>
          <p:cNvSpPr txBox="1"/>
          <p:nvPr/>
        </p:nvSpPr>
        <p:spPr>
          <a:xfrm>
            <a:off x="3437600" y="2956106"/>
            <a:ext cx="2310285" cy="369332"/>
          </a:xfrm>
          <a:prstGeom prst="rect">
            <a:avLst/>
          </a:prstGeom>
          <a:noFill/>
        </p:spPr>
        <p:txBody>
          <a:bodyPr wrap="none" rtlCol="0">
            <a:spAutoFit/>
          </a:bodyPr>
          <a:lstStyle/>
          <a:p>
            <a:r>
              <a:rPr lang="en-US" dirty="0">
                <a:solidFill>
                  <a:srgbClr val="FF0000"/>
                </a:solidFill>
              </a:rPr>
              <a:t>(Asynchronous Model)</a:t>
            </a:r>
          </a:p>
        </p:txBody>
      </p:sp>
      <p:sp>
        <p:nvSpPr>
          <p:cNvPr id="12" name="Rectangle 11"/>
          <p:cNvSpPr/>
          <p:nvPr/>
        </p:nvSpPr>
        <p:spPr>
          <a:xfrm>
            <a:off x="3100400" y="4413818"/>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21" name="Rectangle 20"/>
          <p:cNvSpPr/>
          <p:nvPr/>
        </p:nvSpPr>
        <p:spPr>
          <a:xfrm>
            <a:off x="3100400" y="3990446"/>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22" name="Straight Arrow Connector 21"/>
          <p:cNvCxnSpPr/>
          <p:nvPr/>
        </p:nvCxnSpPr>
        <p:spPr>
          <a:xfrm flipV="1">
            <a:off x="846695" y="4874545"/>
            <a:ext cx="2253705" cy="2490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a:stCxn id="12" idx="3"/>
          </p:cNvCxnSpPr>
          <p:nvPr/>
        </p:nvCxnSpPr>
        <p:spPr>
          <a:xfrm flipV="1">
            <a:off x="6509486" y="4877522"/>
            <a:ext cx="2007275" cy="3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457200" y="4978394"/>
            <a:ext cx="1179793" cy="369332"/>
          </a:xfrm>
          <a:prstGeom prst="rect">
            <a:avLst/>
          </a:prstGeom>
          <a:noFill/>
        </p:spPr>
        <p:txBody>
          <a:bodyPr wrap="none" rtlCol="0">
            <a:spAutoFit/>
          </a:bodyPr>
          <a:lstStyle/>
          <a:p>
            <a:r>
              <a:rPr lang="en-US" dirty="0"/>
              <a:t>Boolean </a:t>
            </a:r>
            <a:r>
              <a:rPr lang="en-US" b="1" dirty="0"/>
              <a:t>in</a:t>
            </a:r>
          </a:p>
        </p:txBody>
      </p:sp>
      <p:sp>
        <p:nvSpPr>
          <p:cNvPr id="25" name="TextBox 24"/>
          <p:cNvSpPr txBox="1"/>
          <p:nvPr/>
        </p:nvSpPr>
        <p:spPr>
          <a:xfrm>
            <a:off x="7507007" y="4917853"/>
            <a:ext cx="1326004" cy="369332"/>
          </a:xfrm>
          <a:prstGeom prst="rect">
            <a:avLst/>
          </a:prstGeom>
          <a:noFill/>
        </p:spPr>
        <p:txBody>
          <a:bodyPr wrap="none" rtlCol="0">
            <a:spAutoFit/>
          </a:bodyPr>
          <a:lstStyle/>
          <a:p>
            <a:r>
              <a:rPr lang="en-US" dirty="0"/>
              <a:t>Boolean </a:t>
            </a:r>
            <a:r>
              <a:rPr lang="en-US" b="1" dirty="0"/>
              <a:t>out</a:t>
            </a:r>
          </a:p>
        </p:txBody>
      </p:sp>
      <p:sp>
        <p:nvSpPr>
          <p:cNvPr id="26" name="TextBox 25"/>
          <p:cNvSpPr txBox="1"/>
          <p:nvPr/>
        </p:nvSpPr>
        <p:spPr>
          <a:xfrm>
            <a:off x="3583811" y="5366178"/>
            <a:ext cx="2310285" cy="369332"/>
          </a:xfrm>
          <a:prstGeom prst="rect">
            <a:avLst/>
          </a:prstGeom>
          <a:noFill/>
        </p:spPr>
        <p:txBody>
          <a:bodyPr wrap="none" rtlCol="0">
            <a:spAutoFit/>
          </a:bodyPr>
          <a:lstStyle/>
          <a:p>
            <a:r>
              <a:rPr lang="en-US" dirty="0">
                <a:solidFill>
                  <a:srgbClr val="FF0000"/>
                </a:solidFill>
              </a:rPr>
              <a:t>(Asynchronous Model)</a:t>
            </a:r>
          </a:p>
        </p:txBody>
      </p:sp>
      <p:sp>
        <p:nvSpPr>
          <p:cNvPr id="27" name="TextBox 26"/>
          <p:cNvSpPr txBox="1"/>
          <p:nvPr/>
        </p:nvSpPr>
        <p:spPr>
          <a:xfrm>
            <a:off x="1656595" y="5948681"/>
            <a:ext cx="6192833" cy="461665"/>
          </a:xfrm>
          <a:prstGeom prst="rect">
            <a:avLst/>
          </a:prstGeom>
          <a:solidFill>
            <a:schemeClr val="bg1">
              <a:lumMod val="85000"/>
            </a:schemeClr>
          </a:solidFill>
          <a:ln>
            <a:solidFill>
              <a:schemeClr val="tx1"/>
            </a:solidFill>
          </a:ln>
        </p:spPr>
        <p:txBody>
          <a:bodyPr wrap="none" rtlCol="0">
            <a:spAutoFit/>
          </a:bodyPr>
          <a:lstStyle/>
          <a:p>
            <a:pPr algn="ctr"/>
            <a:r>
              <a:rPr lang="en-US" sz="2400" i="1" dirty="0">
                <a:solidFill>
                  <a:srgbClr val="0000FF"/>
                </a:solidFill>
              </a:rPr>
              <a:t>Each component maintains its own logical clock</a:t>
            </a:r>
          </a:p>
        </p:txBody>
      </p:sp>
      <p:sp>
        <p:nvSpPr>
          <p:cNvPr id="4" name="TextBox 3"/>
          <p:cNvSpPr txBox="1"/>
          <p:nvPr/>
        </p:nvSpPr>
        <p:spPr>
          <a:xfrm>
            <a:off x="2009040" y="3463474"/>
            <a:ext cx="6029365" cy="400110"/>
          </a:xfrm>
          <a:prstGeom prst="rect">
            <a:avLst/>
          </a:prstGeom>
          <a:noFill/>
        </p:spPr>
        <p:txBody>
          <a:bodyPr wrap="none" rtlCol="0">
            <a:spAutoFit/>
          </a:bodyPr>
          <a:lstStyle/>
          <a:p>
            <a:r>
              <a:rPr lang="en-US" sz="2000" i="1" dirty="0">
                <a:solidFill>
                  <a:srgbClr val="0000FF"/>
                </a:solidFill>
              </a:rPr>
              <a:t>If the two components are independent, we do not care</a:t>
            </a:r>
          </a:p>
        </p:txBody>
      </p:sp>
    </p:spTree>
    <p:extLst>
      <p:ext uri="{BB962C8B-B14F-4D97-AF65-F5344CB8AC3E}">
        <p14:creationId xmlns:p14="http://schemas.microsoft.com/office/powerpoint/2010/main" val="8717236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Happens-before Relation</a:t>
            </a:r>
          </a:p>
        </p:txBody>
      </p:sp>
      <p:sp>
        <p:nvSpPr>
          <p:cNvPr id="3" name="Content Placeholder 2"/>
          <p:cNvSpPr>
            <a:spLocks noGrp="1"/>
          </p:cNvSpPr>
          <p:nvPr>
            <p:ph idx="1"/>
          </p:nvPr>
        </p:nvSpPr>
        <p:spPr/>
        <p:txBody>
          <a:bodyPr>
            <a:normAutofit fontScale="92500" lnSpcReduction="10000"/>
          </a:bodyPr>
          <a:lstStyle/>
          <a:p>
            <a:r>
              <a:rPr lang="en-US" dirty="0"/>
              <a:t>If A and B are events in the same component and A occurs before B, then A-&gt;B</a:t>
            </a:r>
          </a:p>
          <a:p>
            <a:endParaRPr lang="en-US" dirty="0"/>
          </a:p>
          <a:p>
            <a:endParaRPr lang="en-US" dirty="0"/>
          </a:p>
          <a:p>
            <a:endParaRPr lang="en-US" dirty="0"/>
          </a:p>
          <a:p>
            <a:endParaRPr lang="en-US" dirty="0"/>
          </a:p>
          <a:p>
            <a:endParaRPr lang="en-US" dirty="0"/>
          </a:p>
          <a:p>
            <a:r>
              <a:rPr lang="en-US" dirty="0"/>
              <a:t>For example </a:t>
            </a:r>
            <a:r>
              <a:rPr lang="en-US" dirty="0">
                <a:solidFill>
                  <a:srgbClr val="0000FF"/>
                </a:solidFill>
              </a:rPr>
              <a:t>{out := x} -&gt; {x := null}</a:t>
            </a:r>
          </a:p>
          <a:p>
            <a:r>
              <a:rPr lang="en-US" dirty="0"/>
              <a:t>Also </a:t>
            </a:r>
            <a:r>
              <a:rPr lang="en-US" dirty="0">
                <a:solidFill>
                  <a:srgbClr val="0000FF"/>
                </a:solidFill>
              </a:rPr>
              <a:t>check(x != null) -&gt; {out := x}</a:t>
            </a:r>
          </a:p>
        </p:txBody>
      </p:sp>
      <p:sp>
        <p:nvSpPr>
          <p:cNvPr id="4" name="Rectangle 3"/>
          <p:cNvSpPr/>
          <p:nvPr/>
        </p:nvSpPr>
        <p:spPr>
          <a:xfrm>
            <a:off x="2954189" y="3337830"/>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5" name="Rectangle 4"/>
          <p:cNvSpPr/>
          <p:nvPr/>
        </p:nvSpPr>
        <p:spPr>
          <a:xfrm>
            <a:off x="2954189" y="2914458"/>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6" name="Straight Arrow Connector 5"/>
          <p:cNvCxnSpPr/>
          <p:nvPr/>
        </p:nvCxnSpPr>
        <p:spPr>
          <a:xfrm flipV="1">
            <a:off x="700484" y="3798557"/>
            <a:ext cx="2253705" cy="2490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a:stCxn id="4" idx="3"/>
          </p:cNvCxnSpPr>
          <p:nvPr/>
        </p:nvCxnSpPr>
        <p:spPr>
          <a:xfrm flipV="1">
            <a:off x="6363275" y="3801534"/>
            <a:ext cx="2007275" cy="3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310989" y="3902406"/>
            <a:ext cx="1179793" cy="369332"/>
          </a:xfrm>
          <a:prstGeom prst="rect">
            <a:avLst/>
          </a:prstGeom>
          <a:noFill/>
        </p:spPr>
        <p:txBody>
          <a:bodyPr wrap="none" rtlCol="0">
            <a:spAutoFit/>
          </a:bodyPr>
          <a:lstStyle/>
          <a:p>
            <a:r>
              <a:rPr lang="en-US" dirty="0"/>
              <a:t>Boolean </a:t>
            </a:r>
            <a:r>
              <a:rPr lang="en-US" b="1" dirty="0"/>
              <a:t>in</a:t>
            </a:r>
          </a:p>
        </p:txBody>
      </p:sp>
      <p:sp>
        <p:nvSpPr>
          <p:cNvPr id="9" name="TextBox 8"/>
          <p:cNvSpPr txBox="1"/>
          <p:nvPr/>
        </p:nvSpPr>
        <p:spPr>
          <a:xfrm>
            <a:off x="7360796" y="3841865"/>
            <a:ext cx="1326004" cy="369332"/>
          </a:xfrm>
          <a:prstGeom prst="rect">
            <a:avLst/>
          </a:prstGeom>
          <a:noFill/>
        </p:spPr>
        <p:txBody>
          <a:bodyPr wrap="none" rtlCol="0">
            <a:spAutoFit/>
          </a:bodyPr>
          <a:lstStyle/>
          <a:p>
            <a:r>
              <a:rPr lang="en-US" dirty="0"/>
              <a:t>Boolean </a:t>
            </a:r>
            <a:r>
              <a:rPr lang="en-US" b="1" dirty="0"/>
              <a:t>out</a:t>
            </a:r>
          </a:p>
        </p:txBody>
      </p:sp>
      <p:sp>
        <p:nvSpPr>
          <p:cNvPr id="10" name="TextBox 9"/>
          <p:cNvSpPr txBox="1"/>
          <p:nvPr/>
        </p:nvSpPr>
        <p:spPr>
          <a:xfrm>
            <a:off x="3437600" y="4290190"/>
            <a:ext cx="2310285" cy="369332"/>
          </a:xfrm>
          <a:prstGeom prst="rect">
            <a:avLst/>
          </a:prstGeom>
          <a:noFill/>
        </p:spPr>
        <p:txBody>
          <a:bodyPr wrap="none" rtlCol="0">
            <a:spAutoFit/>
          </a:bodyPr>
          <a:lstStyle/>
          <a:p>
            <a:r>
              <a:rPr lang="en-US" dirty="0">
                <a:solidFill>
                  <a:srgbClr val="FF0000"/>
                </a:solidFill>
              </a:rPr>
              <a:t>(Asynchronous Model)</a:t>
            </a:r>
          </a:p>
        </p:txBody>
      </p:sp>
    </p:spTree>
    <p:extLst>
      <p:ext uri="{BB962C8B-B14F-4D97-AF65-F5344CB8AC3E}">
        <p14:creationId xmlns:p14="http://schemas.microsoft.com/office/powerpoint/2010/main" val="29343796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Happens-before Relation</a:t>
            </a:r>
          </a:p>
        </p:txBody>
      </p:sp>
      <p:sp>
        <p:nvSpPr>
          <p:cNvPr id="3" name="Content Placeholder 2"/>
          <p:cNvSpPr>
            <a:spLocks noGrp="1"/>
          </p:cNvSpPr>
          <p:nvPr>
            <p:ph idx="1"/>
          </p:nvPr>
        </p:nvSpPr>
        <p:spPr/>
        <p:txBody>
          <a:bodyPr>
            <a:normAutofit lnSpcReduction="10000"/>
          </a:bodyPr>
          <a:lstStyle/>
          <a:p>
            <a:r>
              <a:rPr lang="en-US" dirty="0"/>
              <a:t>If A is a send message and B receives this message, then A-&gt;B</a:t>
            </a:r>
          </a:p>
          <a:p>
            <a:endParaRPr lang="en-US" dirty="0"/>
          </a:p>
          <a:p>
            <a:endParaRPr lang="en-US" dirty="0"/>
          </a:p>
          <a:p>
            <a:endParaRPr lang="en-US" dirty="0"/>
          </a:p>
          <a:p>
            <a:endParaRPr lang="en-US" dirty="0"/>
          </a:p>
          <a:p>
            <a:endParaRPr lang="en-US" dirty="0"/>
          </a:p>
          <a:p>
            <a:r>
              <a:rPr lang="en-US" dirty="0"/>
              <a:t>For example </a:t>
            </a:r>
            <a:r>
              <a:rPr lang="en-US" dirty="0">
                <a:solidFill>
                  <a:srgbClr val="0000FF"/>
                </a:solidFill>
              </a:rPr>
              <a:t>{send of out’} -&gt; {receive of out’}</a:t>
            </a:r>
          </a:p>
        </p:txBody>
      </p:sp>
      <p:sp>
        <p:nvSpPr>
          <p:cNvPr id="4" name="Rectangle 3"/>
          <p:cNvSpPr/>
          <p:nvPr/>
        </p:nvSpPr>
        <p:spPr>
          <a:xfrm>
            <a:off x="920618" y="3530627"/>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x; x := null} </a:t>
            </a:r>
          </a:p>
          <a:p>
            <a:pPr algn="ctr"/>
            <a:r>
              <a:rPr lang="en-US" dirty="0">
                <a:solidFill>
                  <a:srgbClr val="000000"/>
                </a:solidFill>
              </a:rPr>
              <a:t>A1: x := in</a:t>
            </a:r>
          </a:p>
        </p:txBody>
      </p:sp>
      <p:sp>
        <p:nvSpPr>
          <p:cNvPr id="5" name="Rectangle 4"/>
          <p:cNvSpPr/>
          <p:nvPr/>
        </p:nvSpPr>
        <p:spPr>
          <a:xfrm>
            <a:off x="920618" y="3107255"/>
            <a:ext cx="34090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6" name="Straight Arrow Connector 5"/>
          <p:cNvCxnSpPr/>
          <p:nvPr/>
        </p:nvCxnSpPr>
        <p:spPr>
          <a:xfrm flipV="1">
            <a:off x="256584" y="3785896"/>
            <a:ext cx="664034" cy="1867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a:stCxn id="4" idx="3"/>
          </p:cNvCxnSpPr>
          <p:nvPr/>
        </p:nvCxnSpPr>
        <p:spPr>
          <a:xfrm>
            <a:off x="4329704" y="3997581"/>
            <a:ext cx="51664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0" y="3767170"/>
            <a:ext cx="953356" cy="646331"/>
          </a:xfrm>
          <a:prstGeom prst="rect">
            <a:avLst/>
          </a:prstGeom>
          <a:noFill/>
        </p:spPr>
        <p:txBody>
          <a:bodyPr wrap="none" rtlCol="0">
            <a:spAutoFit/>
          </a:bodyPr>
          <a:lstStyle/>
          <a:p>
            <a:r>
              <a:rPr lang="en-US" dirty="0"/>
              <a:t>Boolean </a:t>
            </a:r>
          </a:p>
          <a:p>
            <a:r>
              <a:rPr lang="en-US" b="1" dirty="0"/>
              <a:t>in</a:t>
            </a:r>
          </a:p>
        </p:txBody>
      </p:sp>
      <p:sp>
        <p:nvSpPr>
          <p:cNvPr id="9" name="TextBox 8"/>
          <p:cNvSpPr txBox="1"/>
          <p:nvPr/>
        </p:nvSpPr>
        <p:spPr>
          <a:xfrm>
            <a:off x="4329704" y="3997581"/>
            <a:ext cx="572167" cy="369332"/>
          </a:xfrm>
          <a:prstGeom prst="rect">
            <a:avLst/>
          </a:prstGeom>
          <a:noFill/>
        </p:spPr>
        <p:txBody>
          <a:bodyPr wrap="none" rtlCol="0">
            <a:spAutoFit/>
          </a:bodyPr>
          <a:lstStyle/>
          <a:p>
            <a:r>
              <a:rPr lang="en-US" b="1" dirty="0"/>
              <a:t>out’</a:t>
            </a:r>
          </a:p>
        </p:txBody>
      </p:sp>
      <p:sp>
        <p:nvSpPr>
          <p:cNvPr id="10" name="TextBox 9"/>
          <p:cNvSpPr txBox="1"/>
          <p:nvPr/>
        </p:nvSpPr>
        <p:spPr>
          <a:xfrm>
            <a:off x="1317702" y="4470279"/>
            <a:ext cx="2310285" cy="369332"/>
          </a:xfrm>
          <a:prstGeom prst="rect">
            <a:avLst/>
          </a:prstGeom>
          <a:noFill/>
        </p:spPr>
        <p:txBody>
          <a:bodyPr wrap="none" rtlCol="0">
            <a:spAutoFit/>
          </a:bodyPr>
          <a:lstStyle/>
          <a:p>
            <a:r>
              <a:rPr lang="en-US" dirty="0">
                <a:solidFill>
                  <a:srgbClr val="FF0000"/>
                </a:solidFill>
              </a:rPr>
              <a:t>(Asynchronous Model)</a:t>
            </a:r>
          </a:p>
        </p:txBody>
      </p:sp>
      <p:sp>
        <p:nvSpPr>
          <p:cNvPr id="14" name="Rectangle 13"/>
          <p:cNvSpPr/>
          <p:nvPr/>
        </p:nvSpPr>
        <p:spPr>
          <a:xfrm>
            <a:off x="4884838" y="3558533"/>
            <a:ext cx="3409086" cy="933908"/>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000000"/>
                </a:solidFill>
              </a:rPr>
              <a:t>A0: x != null -&gt; {out := out’; x := null} </a:t>
            </a:r>
          </a:p>
          <a:p>
            <a:pPr algn="ctr"/>
            <a:r>
              <a:rPr lang="en-US" dirty="0">
                <a:solidFill>
                  <a:srgbClr val="000000"/>
                </a:solidFill>
              </a:rPr>
              <a:t>A1: x := in</a:t>
            </a:r>
          </a:p>
        </p:txBody>
      </p:sp>
      <p:sp>
        <p:nvSpPr>
          <p:cNvPr id="15" name="Rectangle 14"/>
          <p:cNvSpPr/>
          <p:nvPr/>
        </p:nvSpPr>
        <p:spPr>
          <a:xfrm>
            <a:off x="4882167" y="3135161"/>
            <a:ext cx="3424586" cy="423372"/>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{0,1,null} x := null</a:t>
            </a:r>
          </a:p>
        </p:txBody>
      </p:sp>
      <p:cxnSp>
        <p:nvCxnSpPr>
          <p:cNvPr id="17" name="Straight Arrow Connector 16"/>
          <p:cNvCxnSpPr>
            <a:stCxn id="14" idx="3"/>
          </p:cNvCxnSpPr>
          <p:nvPr/>
        </p:nvCxnSpPr>
        <p:spPr>
          <a:xfrm>
            <a:off x="8293924" y="4025487"/>
            <a:ext cx="51664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8306750" y="3987003"/>
            <a:ext cx="953356" cy="646331"/>
          </a:xfrm>
          <a:prstGeom prst="rect">
            <a:avLst/>
          </a:prstGeom>
          <a:noFill/>
        </p:spPr>
        <p:txBody>
          <a:bodyPr wrap="none" rtlCol="0">
            <a:spAutoFit/>
          </a:bodyPr>
          <a:lstStyle/>
          <a:p>
            <a:r>
              <a:rPr lang="en-US" dirty="0"/>
              <a:t>Boolean </a:t>
            </a:r>
          </a:p>
          <a:p>
            <a:r>
              <a:rPr lang="en-US" b="1" dirty="0"/>
              <a:t>out</a:t>
            </a:r>
          </a:p>
        </p:txBody>
      </p:sp>
      <p:sp>
        <p:nvSpPr>
          <p:cNvPr id="20" name="TextBox 19"/>
          <p:cNvSpPr txBox="1"/>
          <p:nvPr/>
        </p:nvSpPr>
        <p:spPr>
          <a:xfrm>
            <a:off x="5243432" y="4498185"/>
            <a:ext cx="2310285" cy="369332"/>
          </a:xfrm>
          <a:prstGeom prst="rect">
            <a:avLst/>
          </a:prstGeom>
          <a:noFill/>
        </p:spPr>
        <p:txBody>
          <a:bodyPr wrap="none" rtlCol="0">
            <a:spAutoFit/>
          </a:bodyPr>
          <a:lstStyle/>
          <a:p>
            <a:r>
              <a:rPr lang="en-US" dirty="0">
                <a:solidFill>
                  <a:srgbClr val="FF0000"/>
                </a:solidFill>
              </a:rPr>
              <a:t>(Asynchronous Model)</a:t>
            </a:r>
          </a:p>
        </p:txBody>
      </p:sp>
    </p:spTree>
    <p:extLst>
      <p:ext uri="{BB962C8B-B14F-4D97-AF65-F5344CB8AC3E}">
        <p14:creationId xmlns:p14="http://schemas.microsoft.com/office/powerpoint/2010/main" val="35252032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Happens-before Relation</a:t>
            </a:r>
          </a:p>
        </p:txBody>
      </p:sp>
      <p:sp>
        <p:nvSpPr>
          <p:cNvPr id="3" name="Content Placeholder 2"/>
          <p:cNvSpPr>
            <a:spLocks noGrp="1"/>
          </p:cNvSpPr>
          <p:nvPr>
            <p:ph idx="1"/>
          </p:nvPr>
        </p:nvSpPr>
        <p:spPr/>
        <p:txBody>
          <a:bodyPr>
            <a:normAutofit/>
          </a:bodyPr>
          <a:lstStyle/>
          <a:p>
            <a:pPr algn="just"/>
            <a:r>
              <a:rPr lang="en-US" dirty="0"/>
              <a:t>If A-&gt;B (</a:t>
            </a:r>
            <a:r>
              <a:rPr lang="en-US" dirty="0">
                <a:solidFill>
                  <a:srgbClr val="0000FF"/>
                </a:solidFill>
              </a:rPr>
              <a:t>A happens before B</a:t>
            </a:r>
            <a:r>
              <a:rPr lang="en-US" dirty="0"/>
              <a:t>) and B-&gt;C (</a:t>
            </a:r>
            <a:r>
              <a:rPr lang="en-US" dirty="0">
                <a:solidFill>
                  <a:srgbClr val="0000FF"/>
                </a:solidFill>
              </a:rPr>
              <a:t>B happens before C</a:t>
            </a:r>
            <a:r>
              <a:rPr lang="en-US" dirty="0"/>
              <a:t>), then A-&gt;C (transitive)</a:t>
            </a:r>
          </a:p>
          <a:p>
            <a:pPr algn="just"/>
            <a:endParaRPr lang="en-US" dirty="0"/>
          </a:p>
          <a:p>
            <a:pPr algn="just"/>
            <a:r>
              <a:rPr lang="en-US" dirty="0"/>
              <a:t>If </a:t>
            </a:r>
            <a:r>
              <a:rPr lang="en-US" dirty="0">
                <a:highlight>
                  <a:srgbClr val="FFFF00"/>
                </a:highlight>
              </a:rPr>
              <a:t>A-&gt;B</a:t>
            </a:r>
            <a:r>
              <a:rPr lang="en-US" dirty="0"/>
              <a:t> is not true, then A and B may proceed concurrently. This means A and B may occur in </a:t>
            </a:r>
            <a:r>
              <a:rPr lang="en-US" dirty="0">
                <a:highlight>
                  <a:srgbClr val="FFFF00"/>
                </a:highlight>
              </a:rPr>
              <a:t>any unknown order</a:t>
            </a:r>
          </a:p>
          <a:p>
            <a:pPr lvl="1" algn="just"/>
            <a:r>
              <a:rPr lang="en-US" dirty="0">
                <a:solidFill>
                  <a:schemeClr val="accent2"/>
                </a:solidFill>
              </a:rPr>
              <a:t>This means that concurrent doesn’t need to happen in order</a:t>
            </a:r>
          </a:p>
        </p:txBody>
      </p:sp>
    </p:spTree>
    <p:extLst>
      <p:ext uri="{BB962C8B-B14F-4D97-AF65-F5344CB8AC3E}">
        <p14:creationId xmlns:p14="http://schemas.microsoft.com/office/powerpoint/2010/main" val="24570213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Happens-before Relation</a:t>
            </a:r>
          </a:p>
        </p:txBody>
      </p:sp>
      <p:sp>
        <p:nvSpPr>
          <p:cNvPr id="3" name="Content Placeholder 2"/>
          <p:cNvSpPr>
            <a:spLocks noGrp="1"/>
          </p:cNvSpPr>
          <p:nvPr>
            <p:ph idx="1"/>
          </p:nvPr>
        </p:nvSpPr>
        <p:spPr/>
        <p:txBody>
          <a:bodyPr>
            <a:normAutofit/>
          </a:bodyPr>
          <a:lstStyle/>
          <a:p>
            <a:pPr algn="just"/>
            <a:r>
              <a:rPr lang="en-US" dirty="0"/>
              <a:t>If A occurs on P1 and B occurs on P2 and P1 and P2 have not exchanged messages, then A and B are said to be </a:t>
            </a:r>
            <a:r>
              <a:rPr lang="en-US" dirty="0">
                <a:solidFill>
                  <a:srgbClr val="0000FF"/>
                </a:solidFill>
              </a:rPr>
              <a:t>concurrent. Note this also includes the case where P1 and P2 does not exchange messages via a third party.</a:t>
            </a:r>
          </a:p>
          <a:p>
            <a:pPr algn="just"/>
            <a:r>
              <a:rPr lang="en-US" dirty="0"/>
              <a:t>It is not possible to infer the order of A and B in this case</a:t>
            </a:r>
          </a:p>
          <a:p>
            <a:pPr algn="just"/>
            <a:endParaRPr lang="en-US" dirty="0"/>
          </a:p>
        </p:txBody>
      </p:sp>
    </p:spTree>
    <p:extLst>
      <p:ext uri="{BB962C8B-B14F-4D97-AF65-F5344CB8AC3E}">
        <p14:creationId xmlns:p14="http://schemas.microsoft.com/office/powerpoint/2010/main" val="17901050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Lamport’s</a:t>
            </a:r>
            <a:r>
              <a:rPr lang="en-US" dirty="0"/>
              <a:t> Logical Clock</a:t>
            </a:r>
          </a:p>
        </p:txBody>
      </p:sp>
      <p:sp>
        <p:nvSpPr>
          <p:cNvPr id="3" name="Content Placeholder 2"/>
          <p:cNvSpPr>
            <a:spLocks noGrp="1"/>
          </p:cNvSpPr>
          <p:nvPr>
            <p:ph idx="1"/>
          </p:nvPr>
        </p:nvSpPr>
        <p:spPr/>
        <p:txBody>
          <a:bodyPr>
            <a:normAutofit fontScale="92500" lnSpcReduction="20000"/>
          </a:bodyPr>
          <a:lstStyle/>
          <a:p>
            <a:pPr algn="just"/>
            <a:r>
              <a:rPr lang="en-US" b="1" dirty="0"/>
              <a:t>Goal: </a:t>
            </a:r>
            <a:r>
              <a:rPr lang="en-US" dirty="0"/>
              <a:t>assign timestamps to events such that if </a:t>
            </a:r>
          </a:p>
          <a:p>
            <a:pPr lvl="1" algn="just"/>
            <a:r>
              <a:rPr lang="en-US" dirty="0">
                <a:solidFill>
                  <a:srgbClr val="0000FF"/>
                </a:solidFill>
              </a:rPr>
              <a:t>A-&gt;B, then timestamp(A) &lt; timestamp(B) </a:t>
            </a:r>
          </a:p>
          <a:p>
            <a:pPr algn="just"/>
            <a:endParaRPr lang="en-US" dirty="0"/>
          </a:p>
          <a:p>
            <a:pPr algn="just"/>
            <a:r>
              <a:rPr lang="en-US" dirty="0"/>
              <a:t>Each component “</a:t>
            </a:r>
            <a:r>
              <a:rPr lang="en-US" dirty="0" err="1"/>
              <a:t>i</a:t>
            </a:r>
            <a:r>
              <a:rPr lang="en-US" dirty="0"/>
              <a:t>” maintains a logical clock “Li”</a:t>
            </a:r>
          </a:p>
          <a:p>
            <a:pPr algn="just"/>
            <a:r>
              <a:rPr lang="en-US" dirty="0"/>
              <a:t>When an event occurs locally at “</a:t>
            </a:r>
            <a:r>
              <a:rPr lang="en-US" dirty="0" err="1"/>
              <a:t>i</a:t>
            </a:r>
            <a:r>
              <a:rPr lang="en-US" dirty="0"/>
              <a:t>”, then “Li := Li+1”</a:t>
            </a:r>
          </a:p>
          <a:p>
            <a:pPr algn="just"/>
            <a:r>
              <a:rPr lang="en-US" dirty="0"/>
              <a:t>When “</a:t>
            </a:r>
            <a:r>
              <a:rPr lang="en-US" dirty="0" err="1"/>
              <a:t>i</a:t>
            </a:r>
            <a:r>
              <a:rPr lang="en-US" dirty="0"/>
              <a:t>” sends a message to “j”, copy “Li” in the message</a:t>
            </a:r>
          </a:p>
          <a:p>
            <a:pPr algn="just"/>
            <a:r>
              <a:rPr lang="en-US" dirty="0"/>
              <a:t>When “j” receives the message from “</a:t>
            </a:r>
            <a:r>
              <a:rPr lang="en-US" dirty="0" err="1"/>
              <a:t>i</a:t>
            </a:r>
            <a:r>
              <a:rPr lang="en-US" dirty="0"/>
              <a:t>”, “</a:t>
            </a:r>
            <a:r>
              <a:rPr lang="en-US" dirty="0" err="1"/>
              <a:t>Lj</a:t>
            </a:r>
            <a:r>
              <a:rPr lang="en-US" dirty="0"/>
              <a:t> := max (Li, </a:t>
            </a:r>
            <a:r>
              <a:rPr lang="en-US" dirty="0" err="1"/>
              <a:t>Lj</a:t>
            </a:r>
            <a:r>
              <a:rPr lang="en-US" dirty="0"/>
              <a:t>) + 1”</a:t>
            </a:r>
          </a:p>
        </p:txBody>
      </p:sp>
    </p:spTree>
    <p:extLst>
      <p:ext uri="{BB962C8B-B14F-4D97-AF65-F5344CB8AC3E}">
        <p14:creationId xmlns:p14="http://schemas.microsoft.com/office/powerpoint/2010/main" val="34292274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7_18325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a:extLst>
              <a:ext uri="{FF2B5EF4-FFF2-40B4-BE49-F238E27FC236}">
                <a16:creationId xmlns:a16="http://schemas.microsoft.com/office/drawing/2014/main" id="{0BBEF3FA-CB12-6590-A8DF-047AC4D04FB7}"/>
              </a:ext>
            </a:extLst>
          </p:cNvPr>
          <p:cNvSpPr txBox="1"/>
          <p:nvPr/>
        </p:nvSpPr>
        <p:spPr>
          <a:xfrm>
            <a:off x="8572500" y="864632"/>
            <a:ext cx="495300" cy="369332"/>
          </a:xfrm>
          <a:prstGeom prst="rect">
            <a:avLst/>
          </a:prstGeom>
          <a:noFill/>
        </p:spPr>
        <p:txBody>
          <a:bodyPr wrap="square" rtlCol="0">
            <a:spAutoFit/>
          </a:bodyPr>
          <a:lstStyle/>
          <a:p>
            <a:r>
              <a:rPr lang="en-US" dirty="0"/>
              <a:t>Yes</a:t>
            </a:r>
            <a:endParaRPr lang="en-SG" dirty="0"/>
          </a:p>
        </p:txBody>
      </p:sp>
      <p:sp>
        <p:nvSpPr>
          <p:cNvPr id="7" name="TextBox 6">
            <a:extLst>
              <a:ext uri="{FF2B5EF4-FFF2-40B4-BE49-F238E27FC236}">
                <a16:creationId xmlns:a16="http://schemas.microsoft.com/office/drawing/2014/main" id="{670A75B0-9D5A-5496-CAAC-B5B6A9085996}"/>
              </a:ext>
            </a:extLst>
          </p:cNvPr>
          <p:cNvSpPr txBox="1"/>
          <p:nvPr/>
        </p:nvSpPr>
        <p:spPr>
          <a:xfrm>
            <a:off x="8572500" y="1401128"/>
            <a:ext cx="495300" cy="369332"/>
          </a:xfrm>
          <a:prstGeom prst="rect">
            <a:avLst/>
          </a:prstGeom>
          <a:noFill/>
        </p:spPr>
        <p:txBody>
          <a:bodyPr wrap="square" rtlCol="0">
            <a:spAutoFit/>
          </a:bodyPr>
          <a:lstStyle/>
          <a:p>
            <a:r>
              <a:rPr lang="en-US" dirty="0"/>
              <a:t>Yes</a:t>
            </a:r>
            <a:endParaRPr lang="en-SG" dirty="0"/>
          </a:p>
        </p:txBody>
      </p:sp>
      <p:sp>
        <p:nvSpPr>
          <p:cNvPr id="8" name="TextBox 7">
            <a:extLst>
              <a:ext uri="{FF2B5EF4-FFF2-40B4-BE49-F238E27FC236}">
                <a16:creationId xmlns:a16="http://schemas.microsoft.com/office/drawing/2014/main" id="{FBBC1F09-1DFC-0C65-709F-BF381CFD3EE7}"/>
              </a:ext>
            </a:extLst>
          </p:cNvPr>
          <p:cNvSpPr txBox="1"/>
          <p:nvPr/>
        </p:nvSpPr>
        <p:spPr>
          <a:xfrm>
            <a:off x="8572500" y="1965088"/>
            <a:ext cx="495300" cy="369332"/>
          </a:xfrm>
          <a:prstGeom prst="rect">
            <a:avLst/>
          </a:prstGeom>
          <a:noFill/>
        </p:spPr>
        <p:txBody>
          <a:bodyPr wrap="square" rtlCol="0">
            <a:spAutoFit/>
          </a:bodyPr>
          <a:lstStyle/>
          <a:p>
            <a:r>
              <a:rPr lang="en-US" dirty="0"/>
              <a:t>Yes</a:t>
            </a:r>
            <a:endParaRPr lang="en-SG" dirty="0"/>
          </a:p>
        </p:txBody>
      </p:sp>
    </p:spTree>
    <p:extLst>
      <p:ext uri="{BB962C8B-B14F-4D97-AF65-F5344CB8AC3E}">
        <p14:creationId xmlns:p14="http://schemas.microsoft.com/office/powerpoint/2010/main" val="2643210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Physical Clock</a:t>
            </a:r>
          </a:p>
        </p:txBody>
      </p:sp>
      <p:sp>
        <p:nvSpPr>
          <p:cNvPr id="3" name="Content Placeholder 2"/>
          <p:cNvSpPr>
            <a:spLocks noGrp="1"/>
          </p:cNvSpPr>
          <p:nvPr>
            <p:ph idx="1"/>
          </p:nvPr>
        </p:nvSpPr>
        <p:spPr/>
        <p:txBody>
          <a:bodyPr/>
          <a:lstStyle/>
          <a:p>
            <a:r>
              <a:rPr lang="en-US" dirty="0"/>
              <a:t>Centralized Systems</a:t>
            </a:r>
          </a:p>
          <a:p>
            <a:pPr lvl="1"/>
            <a:r>
              <a:rPr lang="en-US" dirty="0"/>
              <a:t>One or more processors share a common bus</a:t>
            </a:r>
          </a:p>
          <a:p>
            <a:pPr lvl="1"/>
            <a:r>
              <a:rPr lang="en-US" dirty="0"/>
              <a:t>Time synchronization is not much of concern</a:t>
            </a:r>
          </a:p>
          <a:p>
            <a:r>
              <a:rPr lang="en-US" dirty="0"/>
              <a:t>Distributed Systems</a:t>
            </a:r>
          </a:p>
          <a:p>
            <a:pPr lvl="1"/>
            <a:r>
              <a:rPr lang="en-US" dirty="0"/>
              <a:t>Each system has its own timer</a:t>
            </a:r>
          </a:p>
          <a:p>
            <a:pPr lvl="1"/>
            <a:r>
              <a:rPr lang="en-US" dirty="0"/>
              <a:t>Timers are based on oscillation of quartz crystal</a:t>
            </a:r>
          </a:p>
          <a:p>
            <a:pPr lvl="1"/>
            <a:r>
              <a:rPr lang="en-US" dirty="0"/>
              <a:t>These materials are not perfect and drift away from true time</a:t>
            </a:r>
          </a:p>
        </p:txBody>
      </p:sp>
    </p:spTree>
    <p:extLst>
      <p:ext uri="{BB962C8B-B14F-4D97-AF65-F5344CB8AC3E}">
        <p14:creationId xmlns:p14="http://schemas.microsoft.com/office/powerpoint/2010/main" val="9606697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Quick Exercise</a:t>
            </a:r>
          </a:p>
        </p:txBody>
      </p:sp>
      <p:cxnSp>
        <p:nvCxnSpPr>
          <p:cNvPr id="6" name="Straight Connector 5"/>
          <p:cNvCxnSpPr/>
          <p:nvPr/>
        </p:nvCxnSpPr>
        <p:spPr>
          <a:xfrm flipV="1">
            <a:off x="808239" y="2360294"/>
            <a:ext cx="7325463" cy="5131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V="1">
            <a:off x="808239" y="4231603"/>
            <a:ext cx="7325463" cy="5131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359893" y="2180706"/>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3038966"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3627558"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472733"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7176590"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7662549"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1691901"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075227"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087858"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3051796" y="2411604"/>
            <a:ext cx="1036062" cy="181999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8326140" y="2180706"/>
            <a:ext cx="420908" cy="369332"/>
          </a:xfrm>
          <a:prstGeom prst="rect">
            <a:avLst/>
          </a:prstGeom>
          <a:noFill/>
        </p:spPr>
        <p:txBody>
          <a:bodyPr wrap="none" rtlCol="0">
            <a:spAutoFit/>
          </a:bodyPr>
          <a:lstStyle/>
          <a:p>
            <a:r>
              <a:rPr lang="en-US" dirty="0"/>
              <a:t>P1</a:t>
            </a:r>
          </a:p>
        </p:txBody>
      </p:sp>
      <p:sp>
        <p:nvSpPr>
          <p:cNvPr id="22" name="TextBox 21"/>
          <p:cNvSpPr txBox="1"/>
          <p:nvPr/>
        </p:nvSpPr>
        <p:spPr>
          <a:xfrm>
            <a:off x="8326140" y="4032773"/>
            <a:ext cx="420908" cy="369332"/>
          </a:xfrm>
          <a:prstGeom prst="rect">
            <a:avLst/>
          </a:prstGeom>
          <a:noFill/>
        </p:spPr>
        <p:txBody>
          <a:bodyPr wrap="none" rtlCol="0">
            <a:spAutoFit/>
          </a:bodyPr>
          <a:lstStyle/>
          <a:p>
            <a:r>
              <a:rPr lang="en-US" dirty="0"/>
              <a:t>P2</a:t>
            </a:r>
          </a:p>
        </p:txBody>
      </p:sp>
      <p:sp>
        <p:nvSpPr>
          <p:cNvPr id="23" name="TextBox 22"/>
          <p:cNvSpPr txBox="1"/>
          <p:nvPr/>
        </p:nvSpPr>
        <p:spPr>
          <a:xfrm>
            <a:off x="1192468" y="2606231"/>
            <a:ext cx="301660" cy="369332"/>
          </a:xfrm>
          <a:prstGeom prst="rect">
            <a:avLst/>
          </a:prstGeom>
          <a:noFill/>
        </p:spPr>
        <p:txBody>
          <a:bodyPr wrap="none" rtlCol="0">
            <a:spAutoFit/>
          </a:bodyPr>
          <a:lstStyle/>
          <a:p>
            <a:r>
              <a:rPr lang="en-US" dirty="0"/>
              <a:t>1</a:t>
            </a:r>
          </a:p>
        </p:txBody>
      </p:sp>
      <p:sp>
        <p:nvSpPr>
          <p:cNvPr id="24" name="TextBox 23"/>
          <p:cNvSpPr txBox="1"/>
          <p:nvPr/>
        </p:nvSpPr>
        <p:spPr>
          <a:xfrm>
            <a:off x="2888136" y="2627682"/>
            <a:ext cx="301660" cy="369332"/>
          </a:xfrm>
          <a:prstGeom prst="rect">
            <a:avLst/>
          </a:prstGeom>
          <a:noFill/>
        </p:spPr>
        <p:txBody>
          <a:bodyPr wrap="none" rtlCol="0">
            <a:spAutoFit/>
          </a:bodyPr>
          <a:lstStyle/>
          <a:p>
            <a:r>
              <a:rPr lang="en-US" dirty="0"/>
              <a:t>2</a:t>
            </a:r>
          </a:p>
        </p:txBody>
      </p:sp>
      <p:sp>
        <p:nvSpPr>
          <p:cNvPr id="25" name="TextBox 24"/>
          <p:cNvSpPr txBox="1"/>
          <p:nvPr/>
        </p:nvSpPr>
        <p:spPr>
          <a:xfrm>
            <a:off x="1553901" y="4533053"/>
            <a:ext cx="301660" cy="369332"/>
          </a:xfrm>
          <a:prstGeom prst="rect">
            <a:avLst/>
          </a:prstGeom>
          <a:noFill/>
        </p:spPr>
        <p:txBody>
          <a:bodyPr wrap="none" rtlCol="0">
            <a:spAutoFit/>
          </a:bodyPr>
          <a:lstStyle/>
          <a:p>
            <a:r>
              <a:rPr lang="en-US" dirty="0"/>
              <a:t>1</a:t>
            </a:r>
          </a:p>
        </p:txBody>
      </p:sp>
      <p:sp>
        <p:nvSpPr>
          <p:cNvPr id="26" name="TextBox 25"/>
          <p:cNvSpPr txBox="1"/>
          <p:nvPr/>
        </p:nvSpPr>
        <p:spPr>
          <a:xfrm>
            <a:off x="1950055" y="4533730"/>
            <a:ext cx="301660" cy="369332"/>
          </a:xfrm>
          <a:prstGeom prst="rect">
            <a:avLst/>
          </a:prstGeom>
          <a:noFill/>
        </p:spPr>
        <p:txBody>
          <a:bodyPr wrap="none" rtlCol="0">
            <a:spAutoFit/>
          </a:bodyPr>
          <a:lstStyle/>
          <a:p>
            <a:r>
              <a:rPr lang="en-US" dirty="0"/>
              <a:t>2</a:t>
            </a:r>
          </a:p>
        </p:txBody>
      </p:sp>
      <p:sp>
        <p:nvSpPr>
          <p:cNvPr id="27" name="TextBox 26"/>
          <p:cNvSpPr txBox="1"/>
          <p:nvPr/>
        </p:nvSpPr>
        <p:spPr>
          <a:xfrm>
            <a:off x="3949858" y="4535085"/>
            <a:ext cx="301660" cy="369332"/>
          </a:xfrm>
          <a:prstGeom prst="rect">
            <a:avLst/>
          </a:prstGeom>
          <a:noFill/>
        </p:spPr>
        <p:txBody>
          <a:bodyPr wrap="none" rtlCol="0">
            <a:spAutoFit/>
          </a:bodyPr>
          <a:lstStyle/>
          <a:p>
            <a:r>
              <a:rPr lang="en-US" dirty="0"/>
              <a:t>3</a:t>
            </a:r>
          </a:p>
        </p:txBody>
      </p:sp>
      <p:cxnSp>
        <p:nvCxnSpPr>
          <p:cNvPr id="28" name="Straight Connector 27"/>
          <p:cNvCxnSpPr/>
          <p:nvPr/>
        </p:nvCxnSpPr>
        <p:spPr>
          <a:xfrm>
            <a:off x="4505020" y="4034805"/>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939662" y="4049842"/>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258841" y="4034805"/>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764257" y="4033450"/>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4403918" y="4511638"/>
            <a:ext cx="301660" cy="369332"/>
          </a:xfrm>
          <a:prstGeom prst="rect">
            <a:avLst/>
          </a:prstGeom>
          <a:noFill/>
        </p:spPr>
        <p:txBody>
          <a:bodyPr wrap="none" rtlCol="0">
            <a:spAutoFit/>
          </a:bodyPr>
          <a:lstStyle/>
          <a:p>
            <a:r>
              <a:rPr lang="en-US" dirty="0"/>
              <a:t>4</a:t>
            </a:r>
          </a:p>
        </p:txBody>
      </p:sp>
      <p:sp>
        <p:nvSpPr>
          <p:cNvPr id="33" name="TextBox 32"/>
          <p:cNvSpPr txBox="1"/>
          <p:nvPr/>
        </p:nvSpPr>
        <p:spPr>
          <a:xfrm>
            <a:off x="4801662" y="4503728"/>
            <a:ext cx="301660" cy="369332"/>
          </a:xfrm>
          <a:prstGeom prst="rect">
            <a:avLst/>
          </a:prstGeom>
          <a:noFill/>
        </p:spPr>
        <p:txBody>
          <a:bodyPr wrap="none" rtlCol="0">
            <a:spAutoFit/>
          </a:bodyPr>
          <a:lstStyle/>
          <a:p>
            <a:r>
              <a:rPr lang="en-US" dirty="0"/>
              <a:t>5</a:t>
            </a:r>
          </a:p>
        </p:txBody>
      </p:sp>
      <p:sp>
        <p:nvSpPr>
          <p:cNvPr id="34" name="TextBox 33"/>
          <p:cNvSpPr txBox="1"/>
          <p:nvPr/>
        </p:nvSpPr>
        <p:spPr>
          <a:xfrm>
            <a:off x="5146499" y="4491577"/>
            <a:ext cx="301660" cy="369332"/>
          </a:xfrm>
          <a:prstGeom prst="rect">
            <a:avLst/>
          </a:prstGeom>
          <a:noFill/>
        </p:spPr>
        <p:txBody>
          <a:bodyPr wrap="none" rtlCol="0">
            <a:spAutoFit/>
          </a:bodyPr>
          <a:lstStyle/>
          <a:p>
            <a:r>
              <a:rPr lang="en-US" dirty="0"/>
              <a:t>6</a:t>
            </a:r>
          </a:p>
        </p:txBody>
      </p:sp>
      <p:sp>
        <p:nvSpPr>
          <p:cNvPr id="35" name="TextBox 34"/>
          <p:cNvSpPr txBox="1"/>
          <p:nvPr/>
        </p:nvSpPr>
        <p:spPr>
          <a:xfrm>
            <a:off x="5639085" y="4498810"/>
            <a:ext cx="301660" cy="369332"/>
          </a:xfrm>
          <a:prstGeom prst="rect">
            <a:avLst/>
          </a:prstGeom>
          <a:noFill/>
        </p:spPr>
        <p:txBody>
          <a:bodyPr wrap="none" rtlCol="0">
            <a:spAutoFit/>
          </a:bodyPr>
          <a:lstStyle/>
          <a:p>
            <a:r>
              <a:rPr lang="en-US" dirty="0"/>
              <a:t>7</a:t>
            </a:r>
          </a:p>
        </p:txBody>
      </p:sp>
      <p:sp>
        <p:nvSpPr>
          <p:cNvPr id="36" name="TextBox 35"/>
          <p:cNvSpPr txBox="1"/>
          <p:nvPr/>
        </p:nvSpPr>
        <p:spPr>
          <a:xfrm>
            <a:off x="3489558" y="2655371"/>
            <a:ext cx="301660" cy="369332"/>
          </a:xfrm>
          <a:prstGeom prst="rect">
            <a:avLst/>
          </a:prstGeom>
          <a:noFill/>
        </p:spPr>
        <p:txBody>
          <a:bodyPr wrap="none" rtlCol="0">
            <a:spAutoFit/>
          </a:bodyPr>
          <a:lstStyle/>
          <a:p>
            <a:r>
              <a:rPr lang="en-US" dirty="0"/>
              <a:t>3</a:t>
            </a:r>
          </a:p>
        </p:txBody>
      </p:sp>
      <p:sp>
        <p:nvSpPr>
          <p:cNvPr id="37" name="TextBox 36"/>
          <p:cNvSpPr txBox="1"/>
          <p:nvPr/>
        </p:nvSpPr>
        <p:spPr>
          <a:xfrm>
            <a:off x="4367020" y="2647462"/>
            <a:ext cx="301660" cy="369332"/>
          </a:xfrm>
          <a:prstGeom prst="rect">
            <a:avLst/>
          </a:prstGeom>
          <a:noFill/>
        </p:spPr>
        <p:txBody>
          <a:bodyPr wrap="none" rtlCol="0">
            <a:spAutoFit/>
          </a:bodyPr>
          <a:lstStyle/>
          <a:p>
            <a:r>
              <a:rPr lang="en-US" dirty="0"/>
              <a:t>4</a:t>
            </a:r>
          </a:p>
        </p:txBody>
      </p:sp>
      <p:cxnSp>
        <p:nvCxnSpPr>
          <p:cNvPr id="38" name="Straight Arrow Connector 37"/>
          <p:cNvCxnSpPr/>
          <p:nvPr/>
        </p:nvCxnSpPr>
        <p:spPr>
          <a:xfrm flipV="1">
            <a:off x="5809354" y="2385949"/>
            <a:ext cx="1367236" cy="1896964"/>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7038590" y="2606231"/>
            <a:ext cx="301660" cy="369332"/>
          </a:xfrm>
          <a:prstGeom prst="rect">
            <a:avLst/>
          </a:prstGeom>
          <a:noFill/>
        </p:spPr>
        <p:txBody>
          <a:bodyPr wrap="none" rtlCol="0">
            <a:spAutoFit/>
          </a:bodyPr>
          <a:lstStyle/>
          <a:p>
            <a:r>
              <a:rPr lang="en-US" dirty="0"/>
              <a:t>8</a:t>
            </a:r>
          </a:p>
        </p:txBody>
      </p:sp>
      <p:sp>
        <p:nvSpPr>
          <p:cNvPr id="41" name="TextBox 40"/>
          <p:cNvSpPr txBox="1"/>
          <p:nvPr/>
        </p:nvSpPr>
        <p:spPr>
          <a:xfrm>
            <a:off x="7498891" y="2573702"/>
            <a:ext cx="301660" cy="369332"/>
          </a:xfrm>
          <a:prstGeom prst="rect">
            <a:avLst/>
          </a:prstGeom>
          <a:noFill/>
        </p:spPr>
        <p:txBody>
          <a:bodyPr wrap="none" rtlCol="0">
            <a:spAutoFit/>
          </a:bodyPr>
          <a:lstStyle/>
          <a:p>
            <a:r>
              <a:rPr lang="en-US" dirty="0"/>
              <a:t>9</a:t>
            </a:r>
          </a:p>
        </p:txBody>
      </p:sp>
      <p:cxnSp>
        <p:nvCxnSpPr>
          <p:cNvPr id="42" name="Straight Connector 41"/>
          <p:cNvCxnSpPr/>
          <p:nvPr/>
        </p:nvCxnSpPr>
        <p:spPr>
          <a:xfrm>
            <a:off x="8146938" y="398146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7650738" y="2360294"/>
            <a:ext cx="482964" cy="187130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7952951" y="4365456"/>
            <a:ext cx="418654" cy="369332"/>
          </a:xfrm>
          <a:prstGeom prst="rect">
            <a:avLst/>
          </a:prstGeom>
          <a:noFill/>
        </p:spPr>
        <p:txBody>
          <a:bodyPr wrap="none" rtlCol="0">
            <a:spAutoFit/>
          </a:bodyPr>
          <a:lstStyle/>
          <a:p>
            <a:r>
              <a:rPr lang="en-US" dirty="0"/>
              <a:t>10</a:t>
            </a:r>
          </a:p>
        </p:txBody>
      </p:sp>
      <p:sp>
        <p:nvSpPr>
          <p:cNvPr id="46" name="TextBox 45"/>
          <p:cNvSpPr txBox="1"/>
          <p:nvPr/>
        </p:nvSpPr>
        <p:spPr>
          <a:xfrm>
            <a:off x="246746" y="2204370"/>
            <a:ext cx="398704" cy="369332"/>
          </a:xfrm>
          <a:prstGeom prst="rect">
            <a:avLst/>
          </a:prstGeom>
          <a:noFill/>
        </p:spPr>
        <p:txBody>
          <a:bodyPr wrap="none" rtlCol="0">
            <a:spAutoFit/>
          </a:bodyPr>
          <a:lstStyle/>
          <a:p>
            <a:r>
              <a:rPr lang="en-US" dirty="0"/>
              <a:t>L1</a:t>
            </a:r>
          </a:p>
        </p:txBody>
      </p:sp>
      <p:sp>
        <p:nvSpPr>
          <p:cNvPr id="47" name="TextBox 46"/>
          <p:cNvSpPr txBox="1"/>
          <p:nvPr/>
        </p:nvSpPr>
        <p:spPr>
          <a:xfrm>
            <a:off x="364649" y="4056475"/>
            <a:ext cx="398704" cy="369332"/>
          </a:xfrm>
          <a:prstGeom prst="rect">
            <a:avLst/>
          </a:prstGeom>
          <a:noFill/>
        </p:spPr>
        <p:txBody>
          <a:bodyPr wrap="none" rtlCol="0">
            <a:spAutoFit/>
          </a:bodyPr>
          <a:lstStyle/>
          <a:p>
            <a:r>
              <a:rPr lang="en-US" dirty="0"/>
              <a:t>L2</a:t>
            </a:r>
          </a:p>
        </p:txBody>
      </p:sp>
      <p:sp>
        <p:nvSpPr>
          <p:cNvPr id="48" name="TextBox 47"/>
          <p:cNvSpPr txBox="1"/>
          <p:nvPr/>
        </p:nvSpPr>
        <p:spPr>
          <a:xfrm>
            <a:off x="2823787" y="5364642"/>
            <a:ext cx="2569784" cy="461665"/>
          </a:xfrm>
          <a:prstGeom prst="rect">
            <a:avLst/>
          </a:prstGeom>
          <a:noFill/>
        </p:spPr>
        <p:txBody>
          <a:bodyPr wrap="none" rtlCol="0">
            <a:spAutoFit/>
          </a:bodyPr>
          <a:lstStyle/>
          <a:p>
            <a:r>
              <a:rPr lang="en-US" sz="2400" b="1" dirty="0"/>
              <a:t>Which one is true? </a:t>
            </a:r>
          </a:p>
        </p:txBody>
      </p:sp>
      <p:sp>
        <p:nvSpPr>
          <p:cNvPr id="49" name="TextBox 48"/>
          <p:cNvSpPr txBox="1"/>
          <p:nvPr/>
        </p:nvSpPr>
        <p:spPr>
          <a:xfrm>
            <a:off x="3627558" y="5852094"/>
            <a:ext cx="3799438" cy="830997"/>
          </a:xfrm>
          <a:prstGeom prst="rect">
            <a:avLst/>
          </a:prstGeom>
          <a:noFill/>
        </p:spPr>
        <p:txBody>
          <a:bodyPr wrap="none" rtlCol="0">
            <a:spAutoFit/>
          </a:bodyPr>
          <a:lstStyle/>
          <a:p>
            <a:pPr marL="285750" indent="-285750">
              <a:buFontTx/>
              <a:buChar char="-"/>
            </a:pPr>
            <a:r>
              <a:rPr lang="en-US" sz="2400" dirty="0"/>
              <a:t>If A-&gt;B, then LA &lt; LB (yes)</a:t>
            </a:r>
          </a:p>
          <a:p>
            <a:pPr marL="285750" indent="-285750">
              <a:buFontTx/>
              <a:buChar char="-"/>
            </a:pPr>
            <a:r>
              <a:rPr lang="en-US" sz="2400" dirty="0"/>
              <a:t>If LA &lt; LB, then A-&gt;B (No)</a:t>
            </a:r>
          </a:p>
        </p:txBody>
      </p:sp>
    </p:spTree>
    <p:extLst>
      <p:ext uri="{BB962C8B-B14F-4D97-AF65-F5344CB8AC3E}">
        <p14:creationId xmlns:p14="http://schemas.microsoft.com/office/powerpoint/2010/main" val="13550055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Ordering of Events</a:t>
            </a:r>
          </a:p>
        </p:txBody>
      </p:sp>
      <p:sp>
        <p:nvSpPr>
          <p:cNvPr id="3" name="Content Placeholder 2"/>
          <p:cNvSpPr>
            <a:spLocks noGrp="1"/>
          </p:cNvSpPr>
          <p:nvPr>
            <p:ph idx="1"/>
          </p:nvPr>
        </p:nvSpPr>
        <p:spPr/>
        <p:txBody>
          <a:bodyPr/>
          <a:lstStyle/>
          <a:p>
            <a:r>
              <a:rPr lang="en-US" dirty="0" err="1"/>
              <a:t>Lamport’s</a:t>
            </a:r>
            <a:r>
              <a:rPr lang="en-US" dirty="0"/>
              <a:t> logical clock only provides a partial order</a:t>
            </a:r>
          </a:p>
          <a:p>
            <a:pPr lvl="1"/>
            <a:r>
              <a:rPr lang="en-US" i="1" dirty="0"/>
              <a:t>Concurrent events are allowed to occur at the same time</a:t>
            </a:r>
          </a:p>
          <a:p>
            <a:pPr lvl="1"/>
            <a:r>
              <a:rPr lang="en-US" dirty="0">
                <a:solidFill>
                  <a:srgbClr val="0000FF"/>
                </a:solidFill>
              </a:rPr>
              <a:t>Break ties with the host or process ID</a:t>
            </a:r>
          </a:p>
        </p:txBody>
      </p:sp>
    </p:spTree>
    <p:extLst>
      <p:ext uri="{BB962C8B-B14F-4D97-AF65-F5344CB8AC3E}">
        <p14:creationId xmlns:p14="http://schemas.microsoft.com/office/powerpoint/2010/main" val="9437556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Order</a:t>
            </a:r>
          </a:p>
        </p:txBody>
      </p:sp>
      <p:cxnSp>
        <p:nvCxnSpPr>
          <p:cNvPr id="6" name="Straight Connector 5"/>
          <p:cNvCxnSpPr/>
          <p:nvPr/>
        </p:nvCxnSpPr>
        <p:spPr>
          <a:xfrm flipV="1">
            <a:off x="808239" y="2360294"/>
            <a:ext cx="7325463" cy="5131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flipV="1">
            <a:off x="808239" y="4231603"/>
            <a:ext cx="7325463" cy="5131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1359893" y="2180706"/>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3038966"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a:off x="3627558"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4472733"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7176590"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7662549" y="2110154"/>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1691901"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2075227"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087858" y="403277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3051796" y="2411604"/>
            <a:ext cx="1036062" cy="181999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8326140" y="2180706"/>
            <a:ext cx="420908" cy="369332"/>
          </a:xfrm>
          <a:prstGeom prst="rect">
            <a:avLst/>
          </a:prstGeom>
          <a:noFill/>
        </p:spPr>
        <p:txBody>
          <a:bodyPr wrap="none" rtlCol="0">
            <a:spAutoFit/>
          </a:bodyPr>
          <a:lstStyle/>
          <a:p>
            <a:r>
              <a:rPr lang="en-US" dirty="0"/>
              <a:t>P1</a:t>
            </a:r>
          </a:p>
        </p:txBody>
      </p:sp>
      <p:sp>
        <p:nvSpPr>
          <p:cNvPr id="22" name="TextBox 21"/>
          <p:cNvSpPr txBox="1"/>
          <p:nvPr/>
        </p:nvSpPr>
        <p:spPr>
          <a:xfrm>
            <a:off x="8326140" y="4032773"/>
            <a:ext cx="420908" cy="369332"/>
          </a:xfrm>
          <a:prstGeom prst="rect">
            <a:avLst/>
          </a:prstGeom>
          <a:noFill/>
        </p:spPr>
        <p:txBody>
          <a:bodyPr wrap="none" rtlCol="0">
            <a:spAutoFit/>
          </a:bodyPr>
          <a:lstStyle/>
          <a:p>
            <a:r>
              <a:rPr lang="en-US" dirty="0"/>
              <a:t>P2</a:t>
            </a:r>
          </a:p>
        </p:txBody>
      </p:sp>
      <p:sp>
        <p:nvSpPr>
          <p:cNvPr id="23" name="TextBox 22"/>
          <p:cNvSpPr txBox="1"/>
          <p:nvPr/>
        </p:nvSpPr>
        <p:spPr>
          <a:xfrm>
            <a:off x="1192468" y="2606231"/>
            <a:ext cx="301660" cy="369332"/>
          </a:xfrm>
          <a:prstGeom prst="rect">
            <a:avLst/>
          </a:prstGeom>
          <a:noFill/>
        </p:spPr>
        <p:txBody>
          <a:bodyPr wrap="none" rtlCol="0">
            <a:spAutoFit/>
          </a:bodyPr>
          <a:lstStyle/>
          <a:p>
            <a:r>
              <a:rPr lang="en-US" dirty="0"/>
              <a:t>1</a:t>
            </a:r>
          </a:p>
        </p:txBody>
      </p:sp>
      <p:sp>
        <p:nvSpPr>
          <p:cNvPr id="24" name="TextBox 23"/>
          <p:cNvSpPr txBox="1"/>
          <p:nvPr/>
        </p:nvSpPr>
        <p:spPr>
          <a:xfrm>
            <a:off x="2888136" y="2627682"/>
            <a:ext cx="301660" cy="369332"/>
          </a:xfrm>
          <a:prstGeom prst="rect">
            <a:avLst/>
          </a:prstGeom>
          <a:noFill/>
        </p:spPr>
        <p:txBody>
          <a:bodyPr wrap="none" rtlCol="0">
            <a:spAutoFit/>
          </a:bodyPr>
          <a:lstStyle/>
          <a:p>
            <a:r>
              <a:rPr lang="en-US" dirty="0"/>
              <a:t>2</a:t>
            </a:r>
          </a:p>
        </p:txBody>
      </p:sp>
      <p:sp>
        <p:nvSpPr>
          <p:cNvPr id="25" name="TextBox 24"/>
          <p:cNvSpPr txBox="1"/>
          <p:nvPr/>
        </p:nvSpPr>
        <p:spPr>
          <a:xfrm>
            <a:off x="1553901" y="4533053"/>
            <a:ext cx="301660" cy="369332"/>
          </a:xfrm>
          <a:prstGeom prst="rect">
            <a:avLst/>
          </a:prstGeom>
          <a:noFill/>
        </p:spPr>
        <p:txBody>
          <a:bodyPr wrap="none" rtlCol="0">
            <a:spAutoFit/>
          </a:bodyPr>
          <a:lstStyle/>
          <a:p>
            <a:r>
              <a:rPr lang="en-US" dirty="0"/>
              <a:t>1</a:t>
            </a:r>
          </a:p>
        </p:txBody>
      </p:sp>
      <p:sp>
        <p:nvSpPr>
          <p:cNvPr id="26" name="TextBox 25"/>
          <p:cNvSpPr txBox="1"/>
          <p:nvPr/>
        </p:nvSpPr>
        <p:spPr>
          <a:xfrm>
            <a:off x="1950055" y="4533730"/>
            <a:ext cx="301660" cy="369332"/>
          </a:xfrm>
          <a:prstGeom prst="rect">
            <a:avLst/>
          </a:prstGeom>
          <a:noFill/>
        </p:spPr>
        <p:txBody>
          <a:bodyPr wrap="none" rtlCol="0">
            <a:spAutoFit/>
          </a:bodyPr>
          <a:lstStyle/>
          <a:p>
            <a:r>
              <a:rPr lang="en-US" dirty="0"/>
              <a:t>2</a:t>
            </a:r>
          </a:p>
        </p:txBody>
      </p:sp>
      <p:sp>
        <p:nvSpPr>
          <p:cNvPr id="27" name="TextBox 26"/>
          <p:cNvSpPr txBox="1"/>
          <p:nvPr/>
        </p:nvSpPr>
        <p:spPr>
          <a:xfrm>
            <a:off x="3949858" y="4535085"/>
            <a:ext cx="301660" cy="369332"/>
          </a:xfrm>
          <a:prstGeom prst="rect">
            <a:avLst/>
          </a:prstGeom>
          <a:noFill/>
        </p:spPr>
        <p:txBody>
          <a:bodyPr wrap="none" rtlCol="0">
            <a:spAutoFit/>
          </a:bodyPr>
          <a:lstStyle/>
          <a:p>
            <a:r>
              <a:rPr lang="en-US" dirty="0"/>
              <a:t>3</a:t>
            </a:r>
          </a:p>
        </p:txBody>
      </p:sp>
      <p:cxnSp>
        <p:nvCxnSpPr>
          <p:cNvPr id="28" name="Straight Connector 27"/>
          <p:cNvCxnSpPr/>
          <p:nvPr/>
        </p:nvCxnSpPr>
        <p:spPr>
          <a:xfrm>
            <a:off x="4505020" y="4034805"/>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939662" y="4049842"/>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5258841" y="4034805"/>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5764257" y="4033450"/>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4403918" y="4511638"/>
            <a:ext cx="301660" cy="369332"/>
          </a:xfrm>
          <a:prstGeom prst="rect">
            <a:avLst/>
          </a:prstGeom>
          <a:noFill/>
        </p:spPr>
        <p:txBody>
          <a:bodyPr wrap="none" rtlCol="0">
            <a:spAutoFit/>
          </a:bodyPr>
          <a:lstStyle/>
          <a:p>
            <a:r>
              <a:rPr lang="en-US" dirty="0"/>
              <a:t>4</a:t>
            </a:r>
          </a:p>
        </p:txBody>
      </p:sp>
      <p:sp>
        <p:nvSpPr>
          <p:cNvPr id="33" name="TextBox 32"/>
          <p:cNvSpPr txBox="1"/>
          <p:nvPr/>
        </p:nvSpPr>
        <p:spPr>
          <a:xfrm>
            <a:off x="4801662" y="4503728"/>
            <a:ext cx="301660" cy="369332"/>
          </a:xfrm>
          <a:prstGeom prst="rect">
            <a:avLst/>
          </a:prstGeom>
          <a:noFill/>
        </p:spPr>
        <p:txBody>
          <a:bodyPr wrap="none" rtlCol="0">
            <a:spAutoFit/>
          </a:bodyPr>
          <a:lstStyle/>
          <a:p>
            <a:r>
              <a:rPr lang="en-US" dirty="0"/>
              <a:t>5</a:t>
            </a:r>
          </a:p>
        </p:txBody>
      </p:sp>
      <p:sp>
        <p:nvSpPr>
          <p:cNvPr id="34" name="TextBox 33"/>
          <p:cNvSpPr txBox="1"/>
          <p:nvPr/>
        </p:nvSpPr>
        <p:spPr>
          <a:xfrm>
            <a:off x="5146499" y="4491577"/>
            <a:ext cx="301660" cy="369332"/>
          </a:xfrm>
          <a:prstGeom prst="rect">
            <a:avLst/>
          </a:prstGeom>
          <a:noFill/>
        </p:spPr>
        <p:txBody>
          <a:bodyPr wrap="none" rtlCol="0">
            <a:spAutoFit/>
          </a:bodyPr>
          <a:lstStyle/>
          <a:p>
            <a:r>
              <a:rPr lang="en-US" dirty="0"/>
              <a:t>6</a:t>
            </a:r>
          </a:p>
        </p:txBody>
      </p:sp>
      <p:sp>
        <p:nvSpPr>
          <p:cNvPr id="35" name="TextBox 34"/>
          <p:cNvSpPr txBox="1"/>
          <p:nvPr/>
        </p:nvSpPr>
        <p:spPr>
          <a:xfrm>
            <a:off x="5639085" y="4498810"/>
            <a:ext cx="301660" cy="369332"/>
          </a:xfrm>
          <a:prstGeom prst="rect">
            <a:avLst/>
          </a:prstGeom>
          <a:noFill/>
        </p:spPr>
        <p:txBody>
          <a:bodyPr wrap="none" rtlCol="0">
            <a:spAutoFit/>
          </a:bodyPr>
          <a:lstStyle/>
          <a:p>
            <a:r>
              <a:rPr lang="en-US" dirty="0"/>
              <a:t>7</a:t>
            </a:r>
          </a:p>
        </p:txBody>
      </p:sp>
      <p:sp>
        <p:nvSpPr>
          <p:cNvPr id="36" name="TextBox 35"/>
          <p:cNvSpPr txBox="1"/>
          <p:nvPr/>
        </p:nvSpPr>
        <p:spPr>
          <a:xfrm>
            <a:off x="3489558" y="2655371"/>
            <a:ext cx="301660" cy="369332"/>
          </a:xfrm>
          <a:prstGeom prst="rect">
            <a:avLst/>
          </a:prstGeom>
          <a:noFill/>
        </p:spPr>
        <p:txBody>
          <a:bodyPr wrap="none" rtlCol="0">
            <a:spAutoFit/>
          </a:bodyPr>
          <a:lstStyle/>
          <a:p>
            <a:r>
              <a:rPr lang="en-US" dirty="0"/>
              <a:t>3</a:t>
            </a:r>
          </a:p>
        </p:txBody>
      </p:sp>
      <p:sp>
        <p:nvSpPr>
          <p:cNvPr id="37" name="TextBox 36"/>
          <p:cNvSpPr txBox="1"/>
          <p:nvPr/>
        </p:nvSpPr>
        <p:spPr>
          <a:xfrm>
            <a:off x="4367020" y="2647462"/>
            <a:ext cx="301660" cy="369332"/>
          </a:xfrm>
          <a:prstGeom prst="rect">
            <a:avLst/>
          </a:prstGeom>
          <a:noFill/>
        </p:spPr>
        <p:txBody>
          <a:bodyPr wrap="none" rtlCol="0">
            <a:spAutoFit/>
          </a:bodyPr>
          <a:lstStyle/>
          <a:p>
            <a:r>
              <a:rPr lang="en-US" dirty="0"/>
              <a:t>4</a:t>
            </a:r>
          </a:p>
        </p:txBody>
      </p:sp>
      <p:cxnSp>
        <p:nvCxnSpPr>
          <p:cNvPr id="38" name="Straight Arrow Connector 37"/>
          <p:cNvCxnSpPr/>
          <p:nvPr/>
        </p:nvCxnSpPr>
        <p:spPr>
          <a:xfrm flipV="1">
            <a:off x="5809354" y="2385949"/>
            <a:ext cx="1367236" cy="1896964"/>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7038590" y="2606231"/>
            <a:ext cx="301660" cy="369332"/>
          </a:xfrm>
          <a:prstGeom prst="rect">
            <a:avLst/>
          </a:prstGeom>
          <a:noFill/>
        </p:spPr>
        <p:txBody>
          <a:bodyPr wrap="none" rtlCol="0">
            <a:spAutoFit/>
          </a:bodyPr>
          <a:lstStyle/>
          <a:p>
            <a:r>
              <a:rPr lang="en-US" dirty="0"/>
              <a:t>8</a:t>
            </a:r>
          </a:p>
        </p:txBody>
      </p:sp>
      <p:sp>
        <p:nvSpPr>
          <p:cNvPr id="41" name="TextBox 40"/>
          <p:cNvSpPr txBox="1"/>
          <p:nvPr/>
        </p:nvSpPr>
        <p:spPr>
          <a:xfrm>
            <a:off x="7498891" y="2573702"/>
            <a:ext cx="301660" cy="369332"/>
          </a:xfrm>
          <a:prstGeom prst="rect">
            <a:avLst/>
          </a:prstGeom>
          <a:noFill/>
        </p:spPr>
        <p:txBody>
          <a:bodyPr wrap="none" rtlCol="0">
            <a:spAutoFit/>
          </a:bodyPr>
          <a:lstStyle/>
          <a:p>
            <a:r>
              <a:rPr lang="en-US" dirty="0"/>
              <a:t>9</a:t>
            </a:r>
          </a:p>
        </p:txBody>
      </p:sp>
      <p:cxnSp>
        <p:nvCxnSpPr>
          <p:cNvPr id="42" name="Straight Connector 41"/>
          <p:cNvCxnSpPr/>
          <p:nvPr/>
        </p:nvCxnSpPr>
        <p:spPr>
          <a:xfrm>
            <a:off x="8146938" y="3981463"/>
            <a:ext cx="12830" cy="50028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p:nvPr/>
        </p:nvCxnSpPr>
        <p:spPr>
          <a:xfrm>
            <a:off x="7650738" y="2360294"/>
            <a:ext cx="482964" cy="1871309"/>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7952951" y="4365456"/>
            <a:ext cx="418654" cy="369332"/>
          </a:xfrm>
          <a:prstGeom prst="rect">
            <a:avLst/>
          </a:prstGeom>
          <a:noFill/>
        </p:spPr>
        <p:txBody>
          <a:bodyPr wrap="none" rtlCol="0">
            <a:spAutoFit/>
          </a:bodyPr>
          <a:lstStyle/>
          <a:p>
            <a:r>
              <a:rPr lang="en-US" dirty="0"/>
              <a:t>10</a:t>
            </a:r>
          </a:p>
        </p:txBody>
      </p:sp>
      <p:sp>
        <p:nvSpPr>
          <p:cNvPr id="46" name="TextBox 45"/>
          <p:cNvSpPr txBox="1"/>
          <p:nvPr/>
        </p:nvSpPr>
        <p:spPr>
          <a:xfrm>
            <a:off x="246746" y="2204370"/>
            <a:ext cx="398704" cy="369332"/>
          </a:xfrm>
          <a:prstGeom prst="rect">
            <a:avLst/>
          </a:prstGeom>
          <a:noFill/>
        </p:spPr>
        <p:txBody>
          <a:bodyPr wrap="none" rtlCol="0">
            <a:spAutoFit/>
          </a:bodyPr>
          <a:lstStyle/>
          <a:p>
            <a:r>
              <a:rPr lang="en-US" dirty="0"/>
              <a:t>L1</a:t>
            </a:r>
          </a:p>
        </p:txBody>
      </p:sp>
      <p:sp>
        <p:nvSpPr>
          <p:cNvPr id="47" name="TextBox 46"/>
          <p:cNvSpPr txBox="1"/>
          <p:nvPr/>
        </p:nvSpPr>
        <p:spPr>
          <a:xfrm>
            <a:off x="364649" y="4056475"/>
            <a:ext cx="398704" cy="369332"/>
          </a:xfrm>
          <a:prstGeom prst="rect">
            <a:avLst/>
          </a:prstGeom>
          <a:noFill/>
        </p:spPr>
        <p:txBody>
          <a:bodyPr wrap="none" rtlCol="0">
            <a:spAutoFit/>
          </a:bodyPr>
          <a:lstStyle/>
          <a:p>
            <a:r>
              <a:rPr lang="en-US" dirty="0"/>
              <a:t>L2</a:t>
            </a:r>
          </a:p>
        </p:txBody>
      </p:sp>
      <p:sp>
        <p:nvSpPr>
          <p:cNvPr id="48" name="TextBox 47"/>
          <p:cNvSpPr txBox="1"/>
          <p:nvPr/>
        </p:nvSpPr>
        <p:spPr>
          <a:xfrm>
            <a:off x="2536507" y="5364642"/>
            <a:ext cx="4803743" cy="923330"/>
          </a:xfrm>
          <a:prstGeom prst="rect">
            <a:avLst/>
          </a:prstGeom>
          <a:noFill/>
        </p:spPr>
        <p:txBody>
          <a:bodyPr wrap="square" rtlCol="0">
            <a:spAutoFit/>
          </a:bodyPr>
          <a:lstStyle/>
          <a:p>
            <a:r>
              <a:rPr lang="en-US" dirty="0"/>
              <a:t>A global clock </a:t>
            </a:r>
            <a:r>
              <a:rPr lang="en-US" b="1" dirty="0" err="1"/>
              <a:t>C</a:t>
            </a:r>
            <a:r>
              <a:rPr lang="en-US" b="1" baseline="-25000" dirty="0" err="1"/>
              <a:t>i.j</a:t>
            </a:r>
            <a:r>
              <a:rPr lang="en-US" dirty="0"/>
              <a:t> is captured via </a:t>
            </a:r>
            <a:r>
              <a:rPr lang="en-US" b="1" dirty="0" err="1"/>
              <a:t>Pi.Lj</a:t>
            </a:r>
            <a:endParaRPr lang="en-US" b="1" dirty="0"/>
          </a:p>
          <a:p>
            <a:endParaRPr lang="en-US" dirty="0"/>
          </a:p>
          <a:p>
            <a:r>
              <a:rPr lang="en-US" b="1" dirty="0" err="1"/>
              <a:t>C</a:t>
            </a:r>
            <a:r>
              <a:rPr lang="en-US" b="1" baseline="-25000" dirty="0" err="1"/>
              <a:t>i.j</a:t>
            </a:r>
            <a:r>
              <a:rPr lang="en-US" b="1" baseline="-25000" dirty="0"/>
              <a:t> </a:t>
            </a:r>
            <a:r>
              <a:rPr lang="en-US" b="1" dirty="0"/>
              <a:t>&lt; </a:t>
            </a:r>
            <a:r>
              <a:rPr lang="en-US" b="1" dirty="0" err="1"/>
              <a:t>C</a:t>
            </a:r>
            <a:r>
              <a:rPr lang="en-US" b="1" baseline="-25000" dirty="0" err="1"/>
              <a:t>m.n</a:t>
            </a:r>
            <a:r>
              <a:rPr lang="en-US" b="1" dirty="0"/>
              <a:t> </a:t>
            </a:r>
            <a:r>
              <a:rPr lang="en-US" b="1" dirty="0" err="1"/>
              <a:t>iff</a:t>
            </a:r>
            <a:r>
              <a:rPr lang="en-US" b="1" dirty="0"/>
              <a:t> </a:t>
            </a:r>
            <a:r>
              <a:rPr lang="en-US" b="1" dirty="0" err="1"/>
              <a:t>Lj</a:t>
            </a:r>
            <a:r>
              <a:rPr lang="en-US" b="1" dirty="0"/>
              <a:t> &lt; Ln or (</a:t>
            </a:r>
            <a:r>
              <a:rPr lang="en-US" b="1" dirty="0" err="1"/>
              <a:t>Lj</a:t>
            </a:r>
            <a:r>
              <a:rPr lang="en-US" b="1" dirty="0"/>
              <a:t>=Ln and Pi &lt; Pm)</a:t>
            </a:r>
            <a:endParaRPr lang="en-US" dirty="0"/>
          </a:p>
        </p:txBody>
      </p:sp>
    </p:spTree>
    <p:extLst>
      <p:ext uri="{BB962C8B-B14F-4D97-AF65-F5344CB8AC3E}">
        <p14:creationId xmlns:p14="http://schemas.microsoft.com/office/powerpoint/2010/main" val="39584071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7_183843.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2603419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127_18421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8801953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Causality Violation </a:t>
            </a:r>
            <a:r>
              <a:rPr lang="en-US" dirty="0">
                <a:solidFill>
                  <a:schemeClr val="accent2"/>
                </a:solidFill>
              </a:rPr>
              <a:t>(Cause)</a:t>
            </a:r>
            <a:endParaRPr lang="en-US" dirty="0"/>
          </a:p>
        </p:txBody>
      </p:sp>
      <p:sp>
        <p:nvSpPr>
          <p:cNvPr id="3" name="Content Placeholder 2"/>
          <p:cNvSpPr>
            <a:spLocks noGrp="1"/>
          </p:cNvSpPr>
          <p:nvPr>
            <p:ph idx="1"/>
          </p:nvPr>
        </p:nvSpPr>
        <p:spPr/>
        <p:txBody>
          <a:bodyPr/>
          <a:lstStyle/>
          <a:p>
            <a:r>
              <a:rPr lang="en-US" dirty="0" err="1"/>
              <a:t>Lamport’s</a:t>
            </a:r>
            <a:r>
              <a:rPr lang="en-US" dirty="0"/>
              <a:t> logical clock can be used for a total ordering</a:t>
            </a:r>
          </a:p>
          <a:p>
            <a:pPr lvl="1"/>
            <a:r>
              <a:rPr lang="en-US" dirty="0"/>
              <a:t>However, it might not consider cases whether all messages are received in the exact same order in all machines</a:t>
            </a:r>
          </a:p>
          <a:p>
            <a:pPr lvl="1"/>
            <a:r>
              <a:rPr lang="en-US" dirty="0"/>
              <a:t>For example, P1 may receive A first and then B, whereas P2 might receive B first before A</a:t>
            </a:r>
          </a:p>
          <a:p>
            <a:pPr lvl="1"/>
            <a:r>
              <a:rPr lang="en-US" dirty="0"/>
              <a:t>This may cause certain causality violation</a:t>
            </a:r>
          </a:p>
        </p:txBody>
      </p:sp>
    </p:spTree>
    <p:extLst>
      <p:ext uri="{BB962C8B-B14F-4D97-AF65-F5344CB8AC3E}">
        <p14:creationId xmlns:p14="http://schemas.microsoft.com/office/powerpoint/2010/main" val="39301891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Causality Violation </a:t>
            </a:r>
            <a:r>
              <a:rPr lang="en-US" dirty="0">
                <a:solidFill>
                  <a:schemeClr val="accent2"/>
                </a:solidFill>
              </a:rPr>
              <a:t>(Cause)</a:t>
            </a:r>
          </a:p>
        </p:txBody>
      </p:sp>
      <p:sp>
        <p:nvSpPr>
          <p:cNvPr id="3" name="Content Placeholder 2"/>
          <p:cNvSpPr>
            <a:spLocks noGrp="1"/>
          </p:cNvSpPr>
          <p:nvPr>
            <p:ph idx="1"/>
          </p:nvPr>
        </p:nvSpPr>
        <p:spPr/>
        <p:txBody>
          <a:bodyPr/>
          <a:lstStyle/>
          <a:p>
            <a:r>
              <a:rPr lang="en-US" dirty="0"/>
              <a:t>Causality Violation occurs when</a:t>
            </a:r>
          </a:p>
          <a:p>
            <a:pPr lvl="1" algn="just"/>
            <a:r>
              <a:rPr lang="en-US" i="1" dirty="0"/>
              <a:t>A causality violation occurs when a message ordering problem results in one host taking an action based on information that another host has not yet, but should have, received.</a:t>
            </a:r>
          </a:p>
          <a:p>
            <a:pPr lvl="1" algn="just"/>
            <a:r>
              <a:rPr lang="en-US" dirty="0">
                <a:solidFill>
                  <a:srgbClr val="0000FF"/>
                </a:solidFill>
              </a:rPr>
              <a:t>In our example, P</a:t>
            </a:r>
            <a:r>
              <a:rPr lang="en-US" baseline="-25000" dirty="0">
                <a:solidFill>
                  <a:srgbClr val="0000FF"/>
                </a:solidFill>
              </a:rPr>
              <a:t>3</a:t>
            </a:r>
            <a:r>
              <a:rPr lang="en-US" dirty="0">
                <a:solidFill>
                  <a:srgbClr val="0000FF"/>
                </a:solidFill>
              </a:rPr>
              <a:t> is trying to invoke a method on P</a:t>
            </a:r>
            <a:r>
              <a:rPr lang="en-US" baseline="-25000" dirty="0">
                <a:solidFill>
                  <a:srgbClr val="0000FF"/>
                </a:solidFill>
              </a:rPr>
              <a:t>2</a:t>
            </a:r>
            <a:r>
              <a:rPr lang="en-US" dirty="0">
                <a:solidFill>
                  <a:srgbClr val="0000FF"/>
                </a:solidFill>
              </a:rPr>
              <a:t>, because P</a:t>
            </a:r>
            <a:r>
              <a:rPr lang="en-US" baseline="-25000" dirty="0">
                <a:solidFill>
                  <a:srgbClr val="0000FF"/>
                </a:solidFill>
              </a:rPr>
              <a:t>3</a:t>
            </a:r>
            <a:r>
              <a:rPr lang="en-US" dirty="0">
                <a:solidFill>
                  <a:srgbClr val="0000FF"/>
                </a:solidFill>
              </a:rPr>
              <a:t> thinks that P</a:t>
            </a:r>
            <a:r>
              <a:rPr lang="en-US" baseline="-25000" dirty="0">
                <a:solidFill>
                  <a:srgbClr val="0000FF"/>
                </a:solidFill>
              </a:rPr>
              <a:t>2</a:t>
            </a:r>
            <a:r>
              <a:rPr lang="en-US" dirty="0">
                <a:solidFill>
                  <a:srgbClr val="0000FF"/>
                </a:solidFill>
              </a:rPr>
              <a:t> has Obj. </a:t>
            </a:r>
            <a:endParaRPr lang="en-US" i="1" dirty="0">
              <a:solidFill>
                <a:srgbClr val="0000FF"/>
              </a:solidFill>
            </a:endParaRPr>
          </a:p>
        </p:txBody>
      </p:sp>
    </p:spTree>
    <p:extLst>
      <p:ext uri="{BB962C8B-B14F-4D97-AF65-F5344CB8AC3E}">
        <p14:creationId xmlns:p14="http://schemas.microsoft.com/office/powerpoint/2010/main" val="35530609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Causality Violation (Instance)</a:t>
            </a:r>
          </a:p>
        </p:txBody>
      </p:sp>
      <p:cxnSp>
        <p:nvCxnSpPr>
          <p:cNvPr id="5" name="Straight Connector 4"/>
          <p:cNvCxnSpPr/>
          <p:nvPr/>
        </p:nvCxnSpPr>
        <p:spPr>
          <a:xfrm>
            <a:off x="1923143"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688114"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574038"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724784" y="592190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526040" y="588248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359877" y="583994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911048" y="273352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688114" y="403981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911048" y="232228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1898953" y="2049714"/>
            <a:ext cx="2535708" cy="369332"/>
          </a:xfrm>
          <a:prstGeom prst="rect">
            <a:avLst/>
          </a:prstGeom>
          <a:noFill/>
        </p:spPr>
        <p:txBody>
          <a:bodyPr wrap="none" rtlCol="0">
            <a:spAutoFit/>
          </a:bodyPr>
          <a:lstStyle/>
          <a:p>
            <a:r>
              <a:rPr lang="en-US" dirty="0"/>
              <a:t>1 </a:t>
            </a:r>
            <a:r>
              <a:rPr lang="en-US" dirty="0">
                <a:solidFill>
                  <a:srgbClr val="0000FF"/>
                </a:solidFill>
              </a:rPr>
              <a:t>(send P2 an object </a:t>
            </a:r>
            <a:r>
              <a:rPr lang="en-US" b="1" dirty="0">
                <a:solidFill>
                  <a:srgbClr val="0000FF"/>
                </a:solidFill>
              </a:rPr>
              <a:t>Obj</a:t>
            </a:r>
            <a:r>
              <a:rPr lang="en-US" dirty="0">
                <a:solidFill>
                  <a:srgbClr val="0000FF"/>
                </a:solidFill>
              </a:rPr>
              <a:t>)</a:t>
            </a:r>
          </a:p>
        </p:txBody>
      </p:sp>
      <p:sp>
        <p:nvSpPr>
          <p:cNvPr id="13" name="TextBox 12"/>
          <p:cNvSpPr txBox="1"/>
          <p:nvPr/>
        </p:nvSpPr>
        <p:spPr>
          <a:xfrm>
            <a:off x="2523068" y="2511750"/>
            <a:ext cx="3711623" cy="369332"/>
          </a:xfrm>
          <a:prstGeom prst="rect">
            <a:avLst/>
          </a:prstGeom>
          <a:noFill/>
        </p:spPr>
        <p:txBody>
          <a:bodyPr wrap="none" rtlCol="0">
            <a:spAutoFit/>
          </a:bodyPr>
          <a:lstStyle/>
          <a:p>
            <a:r>
              <a:rPr lang="en-US" dirty="0"/>
              <a:t>2 </a:t>
            </a:r>
            <a:r>
              <a:rPr lang="en-US" dirty="0">
                <a:solidFill>
                  <a:srgbClr val="0000FF"/>
                </a:solidFill>
              </a:rPr>
              <a:t>(inform P3 to request P2 about </a:t>
            </a:r>
            <a:r>
              <a:rPr lang="en-US" b="1" dirty="0">
                <a:solidFill>
                  <a:srgbClr val="0000FF"/>
                </a:solidFill>
              </a:rPr>
              <a:t>Obj</a:t>
            </a:r>
            <a:r>
              <a:rPr lang="en-US" dirty="0">
                <a:solidFill>
                  <a:srgbClr val="0000FF"/>
                </a:solidFill>
              </a:rPr>
              <a:t>)</a:t>
            </a:r>
          </a:p>
        </p:txBody>
      </p:sp>
      <p:sp>
        <p:nvSpPr>
          <p:cNvPr id="15" name="TextBox 14"/>
          <p:cNvSpPr txBox="1"/>
          <p:nvPr/>
        </p:nvSpPr>
        <p:spPr>
          <a:xfrm>
            <a:off x="7209047" y="3476954"/>
            <a:ext cx="301660" cy="369332"/>
          </a:xfrm>
          <a:prstGeom prst="rect">
            <a:avLst/>
          </a:prstGeom>
          <a:noFill/>
        </p:spPr>
        <p:txBody>
          <a:bodyPr wrap="none" rtlCol="0">
            <a:spAutoFit/>
          </a:bodyPr>
          <a:lstStyle/>
          <a:p>
            <a:r>
              <a:rPr lang="en-US" dirty="0"/>
              <a:t>3</a:t>
            </a:r>
          </a:p>
        </p:txBody>
      </p:sp>
      <p:sp>
        <p:nvSpPr>
          <p:cNvPr id="16" name="TextBox 15"/>
          <p:cNvSpPr txBox="1"/>
          <p:nvPr/>
        </p:nvSpPr>
        <p:spPr>
          <a:xfrm>
            <a:off x="7254160" y="3998686"/>
            <a:ext cx="1882321" cy="369332"/>
          </a:xfrm>
          <a:prstGeom prst="rect">
            <a:avLst/>
          </a:prstGeom>
          <a:noFill/>
        </p:spPr>
        <p:txBody>
          <a:bodyPr wrap="none" rtlCol="0">
            <a:spAutoFit/>
          </a:bodyPr>
          <a:lstStyle/>
          <a:p>
            <a:r>
              <a:rPr lang="en-US" dirty="0"/>
              <a:t>4    </a:t>
            </a:r>
            <a:r>
              <a:rPr lang="en-US" dirty="0">
                <a:solidFill>
                  <a:srgbClr val="0000FF"/>
                </a:solidFill>
              </a:rPr>
              <a:t>(call </a:t>
            </a:r>
            <a:r>
              <a:rPr lang="en-US" b="1" dirty="0">
                <a:solidFill>
                  <a:srgbClr val="0000FF"/>
                </a:solidFill>
              </a:rPr>
              <a:t>Obj.foo()</a:t>
            </a:r>
            <a:r>
              <a:rPr lang="en-US" dirty="0">
                <a:solidFill>
                  <a:srgbClr val="0000FF"/>
                </a:solidFill>
              </a:rPr>
              <a:t>)</a:t>
            </a:r>
          </a:p>
        </p:txBody>
      </p:sp>
      <p:sp>
        <p:nvSpPr>
          <p:cNvPr id="17" name="TextBox 16"/>
          <p:cNvSpPr txBox="1"/>
          <p:nvPr/>
        </p:nvSpPr>
        <p:spPr>
          <a:xfrm>
            <a:off x="4700209" y="4463143"/>
            <a:ext cx="301660" cy="369332"/>
          </a:xfrm>
          <a:prstGeom prst="rect">
            <a:avLst/>
          </a:prstGeom>
          <a:noFill/>
        </p:spPr>
        <p:txBody>
          <a:bodyPr wrap="none" rtlCol="0">
            <a:spAutoFit/>
          </a:bodyPr>
          <a:lstStyle/>
          <a:p>
            <a:r>
              <a:rPr lang="en-US" dirty="0"/>
              <a:t>5</a:t>
            </a:r>
          </a:p>
        </p:txBody>
      </p:sp>
      <p:sp>
        <p:nvSpPr>
          <p:cNvPr id="19" name="TextBox 18"/>
          <p:cNvSpPr txBox="1"/>
          <p:nvPr/>
        </p:nvSpPr>
        <p:spPr>
          <a:xfrm>
            <a:off x="4325257" y="5330763"/>
            <a:ext cx="301660" cy="369332"/>
          </a:xfrm>
          <a:prstGeom prst="rect">
            <a:avLst/>
          </a:prstGeom>
          <a:noFill/>
        </p:spPr>
        <p:txBody>
          <a:bodyPr wrap="none" rtlCol="0">
            <a:spAutoFit/>
          </a:bodyPr>
          <a:lstStyle/>
          <a:p>
            <a:r>
              <a:rPr lang="en-US" dirty="0"/>
              <a:t>6</a:t>
            </a:r>
          </a:p>
        </p:txBody>
      </p:sp>
      <p:sp>
        <p:nvSpPr>
          <p:cNvPr id="3" name="TextBox 2"/>
          <p:cNvSpPr txBox="1"/>
          <p:nvPr/>
        </p:nvSpPr>
        <p:spPr>
          <a:xfrm>
            <a:off x="457200" y="6327519"/>
            <a:ext cx="8575572" cy="369332"/>
          </a:xfrm>
          <a:prstGeom prst="rect">
            <a:avLst/>
          </a:prstGeom>
          <a:noFill/>
        </p:spPr>
        <p:txBody>
          <a:bodyPr wrap="none" rtlCol="0">
            <a:spAutoFit/>
          </a:bodyPr>
          <a:lstStyle/>
          <a:p>
            <a:r>
              <a:rPr lang="en-US" i="1" dirty="0">
                <a:solidFill>
                  <a:srgbClr val="0000FF"/>
                </a:solidFill>
              </a:rPr>
              <a:t>If the response from P3 to P2 is due to the message (3) from P1, this may cause problems</a:t>
            </a:r>
          </a:p>
        </p:txBody>
      </p:sp>
      <p:cxnSp>
        <p:nvCxnSpPr>
          <p:cNvPr id="20" name="Straight Arrow Connector 19"/>
          <p:cNvCxnSpPr/>
          <p:nvPr/>
        </p:nvCxnSpPr>
        <p:spPr>
          <a:xfrm>
            <a:off x="4688114" y="4832475"/>
            <a:ext cx="1178076" cy="35638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3" name="&quot;No&quot; Symbol 22"/>
          <p:cNvSpPr/>
          <p:nvPr/>
        </p:nvSpPr>
        <p:spPr>
          <a:xfrm>
            <a:off x="5866190" y="5064668"/>
            <a:ext cx="350762" cy="299144"/>
          </a:xfrm>
          <a:prstGeom prst="noSmoking">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TextBox 23"/>
          <p:cNvSpPr txBox="1"/>
          <p:nvPr/>
        </p:nvSpPr>
        <p:spPr>
          <a:xfrm>
            <a:off x="6156853" y="5064668"/>
            <a:ext cx="507245" cy="369332"/>
          </a:xfrm>
          <a:prstGeom prst="rect">
            <a:avLst/>
          </a:prstGeom>
          <a:noFill/>
        </p:spPr>
        <p:txBody>
          <a:bodyPr wrap="none" rtlCol="0">
            <a:spAutoFit/>
          </a:bodyPr>
          <a:lstStyle/>
          <a:p>
            <a:r>
              <a:rPr lang="en-US" dirty="0"/>
              <a:t>Fail</a:t>
            </a:r>
          </a:p>
        </p:txBody>
      </p:sp>
      <p:sp>
        <p:nvSpPr>
          <p:cNvPr id="4" name="TextBox 3"/>
          <p:cNvSpPr txBox="1"/>
          <p:nvPr/>
        </p:nvSpPr>
        <p:spPr>
          <a:xfrm>
            <a:off x="2688171" y="5331730"/>
            <a:ext cx="1804112" cy="646331"/>
          </a:xfrm>
          <a:prstGeom prst="rect">
            <a:avLst/>
          </a:prstGeom>
          <a:noFill/>
        </p:spPr>
        <p:txBody>
          <a:bodyPr wrap="none" rtlCol="0">
            <a:spAutoFit/>
          </a:bodyPr>
          <a:lstStyle/>
          <a:p>
            <a:r>
              <a:rPr lang="en-US" i="1" dirty="0">
                <a:solidFill>
                  <a:srgbClr val="FF0000"/>
                </a:solidFill>
              </a:rPr>
              <a:t>P2 gets Obj after </a:t>
            </a:r>
          </a:p>
          <a:p>
            <a:r>
              <a:rPr lang="en-US" i="1" dirty="0">
                <a:solidFill>
                  <a:srgbClr val="FF0000"/>
                </a:solidFill>
              </a:rPr>
              <a:t>its request</a:t>
            </a:r>
          </a:p>
        </p:txBody>
      </p:sp>
    </p:spTree>
    <p:extLst>
      <p:ext uri="{BB962C8B-B14F-4D97-AF65-F5344CB8AC3E}">
        <p14:creationId xmlns:p14="http://schemas.microsoft.com/office/powerpoint/2010/main" val="3203124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3" name="Content Placeholder 2"/>
          <p:cNvSpPr>
            <a:spLocks noGrp="1"/>
          </p:cNvSpPr>
          <p:nvPr>
            <p:ph idx="1"/>
          </p:nvPr>
        </p:nvSpPr>
        <p:spPr/>
        <p:txBody>
          <a:bodyPr/>
          <a:lstStyle/>
          <a:p>
            <a:pPr algn="just"/>
            <a:r>
              <a:rPr lang="en-US" dirty="0"/>
              <a:t>Take a moment to check the previous example. Use the total ordering protocol via </a:t>
            </a:r>
            <a:r>
              <a:rPr lang="en-US" dirty="0" err="1"/>
              <a:t>Lamport’s</a:t>
            </a:r>
            <a:r>
              <a:rPr lang="en-US" dirty="0"/>
              <a:t> logical clock. Explain why or why not such causality violation might be detected by </a:t>
            </a:r>
            <a:r>
              <a:rPr lang="en-US" dirty="0" err="1"/>
              <a:t>Lamport’s</a:t>
            </a:r>
            <a:r>
              <a:rPr lang="en-US" dirty="0"/>
              <a:t> logical clock. </a:t>
            </a:r>
          </a:p>
        </p:txBody>
      </p:sp>
    </p:spTree>
    <p:extLst>
      <p:ext uri="{BB962C8B-B14F-4D97-AF65-F5344CB8AC3E}">
        <p14:creationId xmlns:p14="http://schemas.microsoft.com/office/powerpoint/2010/main" val="161848065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201_18283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36567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Resynchronizing Clocks</a:t>
            </a:r>
          </a:p>
        </p:txBody>
      </p:sp>
      <p:sp>
        <p:nvSpPr>
          <p:cNvPr id="3" name="Content Placeholder 2"/>
          <p:cNvSpPr>
            <a:spLocks noGrp="1"/>
          </p:cNvSpPr>
          <p:nvPr>
            <p:ph idx="1"/>
          </p:nvPr>
        </p:nvSpPr>
        <p:spPr/>
        <p:txBody>
          <a:bodyPr>
            <a:normAutofit fontScale="92500"/>
          </a:bodyPr>
          <a:lstStyle/>
          <a:p>
            <a:r>
              <a:rPr lang="en-US" dirty="0"/>
              <a:t>Coordination of Physical Clocks</a:t>
            </a:r>
          </a:p>
          <a:p>
            <a:pPr lvl="1"/>
            <a:r>
              <a:rPr lang="en-US" dirty="0">
                <a:solidFill>
                  <a:srgbClr val="FF0000"/>
                </a:solidFill>
                <a:highlight>
                  <a:srgbClr val="FFFF00"/>
                </a:highlight>
              </a:rPr>
              <a:t>Possible, but can never be exact</a:t>
            </a:r>
          </a:p>
          <a:p>
            <a:pPr lvl="1"/>
            <a:r>
              <a:rPr lang="en-US" dirty="0">
                <a:solidFill>
                  <a:srgbClr val="0000FF"/>
                </a:solidFill>
              </a:rPr>
              <a:t>Distributed algorithms should be tolerant to clock drift</a:t>
            </a:r>
          </a:p>
          <a:p>
            <a:r>
              <a:rPr lang="en-US" dirty="0"/>
              <a:t>A typical clock has relative error 10</a:t>
            </a:r>
            <a:r>
              <a:rPr lang="en-US" baseline="30000" dirty="0"/>
              <a:t>-5</a:t>
            </a:r>
          </a:p>
          <a:p>
            <a:pPr lvl="1"/>
            <a:r>
              <a:rPr lang="en-US" dirty="0"/>
              <a:t>100 ticks/second implies 360,000 ticks/hour normally</a:t>
            </a:r>
          </a:p>
          <a:p>
            <a:pPr lvl="1"/>
            <a:r>
              <a:rPr lang="en-US" dirty="0"/>
              <a:t>With error, 360,000 ticks/hour +- 4 ticks</a:t>
            </a:r>
          </a:p>
          <a:p>
            <a:pPr lvl="1"/>
            <a:r>
              <a:rPr lang="en-US" dirty="0"/>
              <a:t>In the worst case, two systems drift 8 ticks apart in an hour</a:t>
            </a:r>
          </a:p>
        </p:txBody>
      </p:sp>
    </p:spTree>
    <p:extLst>
      <p:ext uri="{BB962C8B-B14F-4D97-AF65-F5344CB8AC3E}">
        <p14:creationId xmlns:p14="http://schemas.microsoft.com/office/powerpoint/2010/main" val="938758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Potential Causality Violation</a:t>
            </a:r>
          </a:p>
        </p:txBody>
      </p:sp>
      <p:sp>
        <p:nvSpPr>
          <p:cNvPr id="3" name="Content Placeholder 2"/>
          <p:cNvSpPr>
            <a:spLocks noGrp="1"/>
          </p:cNvSpPr>
          <p:nvPr>
            <p:ph idx="1"/>
          </p:nvPr>
        </p:nvSpPr>
        <p:spPr/>
        <p:txBody>
          <a:bodyPr/>
          <a:lstStyle/>
          <a:p>
            <a:r>
              <a:rPr lang="en-US" dirty="0"/>
              <a:t>In designing systems we assume that </a:t>
            </a:r>
          </a:p>
          <a:p>
            <a:pPr lvl="1"/>
            <a:r>
              <a:rPr lang="en-US" i="1" dirty="0"/>
              <a:t>Any action a host takes may be affected by any message it has previously received.</a:t>
            </a:r>
          </a:p>
          <a:p>
            <a:pPr lvl="1"/>
            <a:r>
              <a:rPr lang="en-US" i="1" dirty="0"/>
              <a:t>We note that making such a definition more specific would require application specific knowledge</a:t>
            </a:r>
          </a:p>
          <a:p>
            <a:r>
              <a:rPr lang="en-US" dirty="0"/>
              <a:t>This not only makes the design of distributed system protocol general, but also much simpler.</a:t>
            </a:r>
          </a:p>
          <a:p>
            <a:pPr marL="457200" lvl="1" indent="0">
              <a:buNone/>
            </a:pPr>
            <a:endParaRPr lang="en-US" i="1" dirty="0"/>
          </a:p>
        </p:txBody>
      </p:sp>
    </p:spTree>
    <p:extLst>
      <p:ext uri="{BB962C8B-B14F-4D97-AF65-F5344CB8AC3E}">
        <p14:creationId xmlns:p14="http://schemas.microsoft.com/office/powerpoint/2010/main" val="5449855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Potential Causality Violation (Instance)</a:t>
            </a:r>
          </a:p>
        </p:txBody>
      </p:sp>
      <p:cxnSp>
        <p:nvCxnSpPr>
          <p:cNvPr id="5" name="Straight Connector 4"/>
          <p:cNvCxnSpPr/>
          <p:nvPr/>
        </p:nvCxnSpPr>
        <p:spPr>
          <a:xfrm>
            <a:off x="1923143"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688114"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574038" y="187476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724784" y="592190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526040" y="588248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359877" y="583994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911048" y="273352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688114" y="403981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911048" y="232228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1898953" y="2049714"/>
            <a:ext cx="2662282" cy="369332"/>
          </a:xfrm>
          <a:prstGeom prst="rect">
            <a:avLst/>
          </a:prstGeom>
          <a:noFill/>
        </p:spPr>
        <p:txBody>
          <a:bodyPr wrap="none" rtlCol="0">
            <a:spAutoFit/>
          </a:bodyPr>
          <a:lstStyle/>
          <a:p>
            <a:r>
              <a:rPr lang="en-US" dirty="0"/>
              <a:t>1 </a:t>
            </a:r>
            <a:r>
              <a:rPr lang="en-US" dirty="0">
                <a:solidFill>
                  <a:srgbClr val="0000FF"/>
                </a:solidFill>
              </a:rPr>
              <a:t>(send P2 an object </a:t>
            </a:r>
            <a:r>
              <a:rPr lang="en-US" b="1" dirty="0">
                <a:solidFill>
                  <a:srgbClr val="0000FF"/>
                </a:solidFill>
              </a:rPr>
              <a:t>Obj1</a:t>
            </a:r>
            <a:r>
              <a:rPr lang="en-US" dirty="0">
                <a:solidFill>
                  <a:srgbClr val="0000FF"/>
                </a:solidFill>
              </a:rPr>
              <a:t>)</a:t>
            </a:r>
          </a:p>
        </p:txBody>
      </p:sp>
      <p:sp>
        <p:nvSpPr>
          <p:cNvPr id="13" name="TextBox 12"/>
          <p:cNvSpPr txBox="1"/>
          <p:nvPr/>
        </p:nvSpPr>
        <p:spPr>
          <a:xfrm>
            <a:off x="2523068" y="2511750"/>
            <a:ext cx="3838198" cy="369332"/>
          </a:xfrm>
          <a:prstGeom prst="rect">
            <a:avLst/>
          </a:prstGeom>
          <a:noFill/>
        </p:spPr>
        <p:txBody>
          <a:bodyPr wrap="none" rtlCol="0">
            <a:spAutoFit/>
          </a:bodyPr>
          <a:lstStyle/>
          <a:p>
            <a:r>
              <a:rPr lang="en-US" dirty="0"/>
              <a:t>2 </a:t>
            </a:r>
            <a:r>
              <a:rPr lang="en-US" dirty="0">
                <a:solidFill>
                  <a:srgbClr val="0000FF"/>
                </a:solidFill>
              </a:rPr>
              <a:t>(inform P3 to request P2 about </a:t>
            </a:r>
            <a:r>
              <a:rPr lang="en-US" b="1" dirty="0">
                <a:solidFill>
                  <a:srgbClr val="0000FF"/>
                </a:solidFill>
              </a:rPr>
              <a:t>Obj1</a:t>
            </a:r>
            <a:r>
              <a:rPr lang="en-US" dirty="0">
                <a:solidFill>
                  <a:srgbClr val="0000FF"/>
                </a:solidFill>
              </a:rPr>
              <a:t>)</a:t>
            </a:r>
          </a:p>
        </p:txBody>
      </p:sp>
      <p:sp>
        <p:nvSpPr>
          <p:cNvPr id="15" name="TextBox 14"/>
          <p:cNvSpPr txBox="1"/>
          <p:nvPr/>
        </p:nvSpPr>
        <p:spPr>
          <a:xfrm>
            <a:off x="7209047" y="3476954"/>
            <a:ext cx="301660" cy="369332"/>
          </a:xfrm>
          <a:prstGeom prst="rect">
            <a:avLst/>
          </a:prstGeom>
          <a:noFill/>
        </p:spPr>
        <p:txBody>
          <a:bodyPr wrap="none" rtlCol="0">
            <a:spAutoFit/>
          </a:bodyPr>
          <a:lstStyle/>
          <a:p>
            <a:r>
              <a:rPr lang="en-US" dirty="0"/>
              <a:t>3</a:t>
            </a:r>
          </a:p>
        </p:txBody>
      </p:sp>
      <p:sp>
        <p:nvSpPr>
          <p:cNvPr id="16" name="TextBox 15"/>
          <p:cNvSpPr txBox="1"/>
          <p:nvPr/>
        </p:nvSpPr>
        <p:spPr>
          <a:xfrm>
            <a:off x="7254160" y="3998686"/>
            <a:ext cx="1999315" cy="369332"/>
          </a:xfrm>
          <a:prstGeom prst="rect">
            <a:avLst/>
          </a:prstGeom>
          <a:noFill/>
        </p:spPr>
        <p:txBody>
          <a:bodyPr wrap="none" rtlCol="0">
            <a:spAutoFit/>
          </a:bodyPr>
          <a:lstStyle/>
          <a:p>
            <a:r>
              <a:rPr lang="en-US" dirty="0"/>
              <a:t>4    </a:t>
            </a:r>
            <a:r>
              <a:rPr lang="en-US" dirty="0">
                <a:solidFill>
                  <a:srgbClr val="0000FF"/>
                </a:solidFill>
              </a:rPr>
              <a:t>(call </a:t>
            </a:r>
            <a:r>
              <a:rPr lang="en-US" b="1" dirty="0">
                <a:solidFill>
                  <a:srgbClr val="0000FF"/>
                </a:solidFill>
              </a:rPr>
              <a:t>Obj2.foo()</a:t>
            </a:r>
            <a:r>
              <a:rPr lang="en-US" dirty="0">
                <a:solidFill>
                  <a:srgbClr val="0000FF"/>
                </a:solidFill>
              </a:rPr>
              <a:t>)</a:t>
            </a:r>
          </a:p>
        </p:txBody>
      </p:sp>
      <p:sp>
        <p:nvSpPr>
          <p:cNvPr id="17" name="TextBox 16"/>
          <p:cNvSpPr txBox="1"/>
          <p:nvPr/>
        </p:nvSpPr>
        <p:spPr>
          <a:xfrm>
            <a:off x="4700209" y="4463143"/>
            <a:ext cx="301660" cy="369332"/>
          </a:xfrm>
          <a:prstGeom prst="rect">
            <a:avLst/>
          </a:prstGeom>
          <a:noFill/>
        </p:spPr>
        <p:txBody>
          <a:bodyPr wrap="none" rtlCol="0">
            <a:spAutoFit/>
          </a:bodyPr>
          <a:lstStyle/>
          <a:p>
            <a:r>
              <a:rPr lang="en-US" dirty="0"/>
              <a:t>5</a:t>
            </a:r>
          </a:p>
        </p:txBody>
      </p:sp>
      <p:sp>
        <p:nvSpPr>
          <p:cNvPr id="19" name="TextBox 18"/>
          <p:cNvSpPr txBox="1"/>
          <p:nvPr/>
        </p:nvSpPr>
        <p:spPr>
          <a:xfrm>
            <a:off x="4325257" y="5330763"/>
            <a:ext cx="301660" cy="369332"/>
          </a:xfrm>
          <a:prstGeom prst="rect">
            <a:avLst/>
          </a:prstGeom>
          <a:noFill/>
        </p:spPr>
        <p:txBody>
          <a:bodyPr wrap="none" rtlCol="0">
            <a:spAutoFit/>
          </a:bodyPr>
          <a:lstStyle/>
          <a:p>
            <a:r>
              <a:rPr lang="en-US" dirty="0"/>
              <a:t>6</a:t>
            </a:r>
          </a:p>
        </p:txBody>
      </p:sp>
      <p:sp>
        <p:nvSpPr>
          <p:cNvPr id="3" name="TextBox 2"/>
          <p:cNvSpPr txBox="1"/>
          <p:nvPr/>
        </p:nvSpPr>
        <p:spPr>
          <a:xfrm>
            <a:off x="457200" y="6327519"/>
            <a:ext cx="8810801" cy="369332"/>
          </a:xfrm>
          <a:prstGeom prst="rect">
            <a:avLst/>
          </a:prstGeom>
          <a:noFill/>
        </p:spPr>
        <p:txBody>
          <a:bodyPr wrap="none" rtlCol="0">
            <a:spAutoFit/>
          </a:bodyPr>
          <a:lstStyle/>
          <a:p>
            <a:r>
              <a:rPr lang="en-US" i="1" dirty="0">
                <a:solidFill>
                  <a:srgbClr val="0000FF"/>
                </a:solidFill>
              </a:rPr>
              <a:t>Here, obj1 and obj2 are independent, yet they are considered in potential causality violation</a:t>
            </a:r>
          </a:p>
        </p:txBody>
      </p:sp>
      <p:cxnSp>
        <p:nvCxnSpPr>
          <p:cNvPr id="20" name="Straight Arrow Connector 19"/>
          <p:cNvCxnSpPr/>
          <p:nvPr/>
        </p:nvCxnSpPr>
        <p:spPr>
          <a:xfrm>
            <a:off x="4688114" y="4832475"/>
            <a:ext cx="1178076" cy="35638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23" name="&quot;No&quot; Symbol 22"/>
          <p:cNvSpPr/>
          <p:nvPr/>
        </p:nvSpPr>
        <p:spPr>
          <a:xfrm>
            <a:off x="5866190" y="5064668"/>
            <a:ext cx="350762" cy="299144"/>
          </a:xfrm>
          <a:prstGeom prst="noSmoking">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TextBox 23"/>
          <p:cNvSpPr txBox="1"/>
          <p:nvPr/>
        </p:nvSpPr>
        <p:spPr>
          <a:xfrm>
            <a:off x="6156853" y="5064668"/>
            <a:ext cx="507245" cy="369332"/>
          </a:xfrm>
          <a:prstGeom prst="rect">
            <a:avLst/>
          </a:prstGeom>
          <a:noFill/>
        </p:spPr>
        <p:txBody>
          <a:bodyPr wrap="none" rtlCol="0">
            <a:spAutoFit/>
          </a:bodyPr>
          <a:lstStyle/>
          <a:p>
            <a:r>
              <a:rPr lang="en-US" dirty="0"/>
              <a:t>Fail</a:t>
            </a:r>
          </a:p>
        </p:txBody>
      </p:sp>
      <p:sp>
        <p:nvSpPr>
          <p:cNvPr id="4" name="TextBox 3"/>
          <p:cNvSpPr txBox="1"/>
          <p:nvPr/>
        </p:nvSpPr>
        <p:spPr>
          <a:xfrm>
            <a:off x="2523068" y="5330763"/>
            <a:ext cx="1921106" cy="646331"/>
          </a:xfrm>
          <a:prstGeom prst="rect">
            <a:avLst/>
          </a:prstGeom>
          <a:noFill/>
        </p:spPr>
        <p:txBody>
          <a:bodyPr wrap="none" rtlCol="0">
            <a:spAutoFit/>
          </a:bodyPr>
          <a:lstStyle/>
          <a:p>
            <a:r>
              <a:rPr lang="en-US" i="1" dirty="0">
                <a:solidFill>
                  <a:srgbClr val="FF0000"/>
                </a:solidFill>
              </a:rPr>
              <a:t>P2 gets Obj1 after </a:t>
            </a:r>
          </a:p>
          <a:p>
            <a:r>
              <a:rPr lang="en-US" i="1" dirty="0">
                <a:solidFill>
                  <a:srgbClr val="FF0000"/>
                </a:solidFill>
              </a:rPr>
              <a:t>obj2 request</a:t>
            </a:r>
          </a:p>
        </p:txBody>
      </p:sp>
    </p:spTree>
    <p:extLst>
      <p:ext uri="{BB962C8B-B14F-4D97-AF65-F5344CB8AC3E}">
        <p14:creationId xmlns:p14="http://schemas.microsoft.com/office/powerpoint/2010/main" val="230186207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Potential Causality Violation </a:t>
            </a:r>
          </a:p>
        </p:txBody>
      </p:sp>
      <p:sp>
        <p:nvSpPr>
          <p:cNvPr id="3" name="Content Placeholder 2"/>
          <p:cNvSpPr>
            <a:spLocks noGrp="1"/>
          </p:cNvSpPr>
          <p:nvPr>
            <p:ph idx="1"/>
          </p:nvPr>
        </p:nvSpPr>
        <p:spPr/>
        <p:txBody>
          <a:bodyPr/>
          <a:lstStyle/>
          <a:p>
            <a:r>
              <a:rPr lang="en-US" dirty="0"/>
              <a:t>The intuition behind the protocol</a:t>
            </a:r>
          </a:p>
          <a:p>
            <a:pPr lvl="1" algn="just"/>
            <a:r>
              <a:rPr lang="en-US" i="1" dirty="0"/>
              <a:t>Determine whether messages were sent and received in the same order across all nodes in the system. </a:t>
            </a:r>
          </a:p>
          <a:p>
            <a:pPr lvl="1" algn="just"/>
            <a:r>
              <a:rPr lang="en-US" i="1" dirty="0"/>
              <a:t>Thus, if an arbitrary machine P receives M</a:t>
            </a:r>
            <a:r>
              <a:rPr lang="en-US" i="1" baseline="-25000" dirty="0"/>
              <a:t>2</a:t>
            </a:r>
            <a:r>
              <a:rPr lang="en-US" i="1" dirty="0"/>
              <a:t> before M</a:t>
            </a:r>
            <a:r>
              <a:rPr lang="en-US" i="1" baseline="-25000" dirty="0"/>
              <a:t>1</a:t>
            </a:r>
            <a:r>
              <a:rPr lang="en-US" i="1" dirty="0"/>
              <a:t>, but M</a:t>
            </a:r>
            <a:r>
              <a:rPr lang="en-US" i="1" baseline="-25000" dirty="0"/>
              <a:t>1</a:t>
            </a:r>
            <a:r>
              <a:rPr lang="en-US" i="1" dirty="0"/>
              <a:t> was sent before M</a:t>
            </a:r>
            <a:r>
              <a:rPr lang="en-US" i="1" baseline="-25000" dirty="0"/>
              <a:t>2</a:t>
            </a:r>
            <a:r>
              <a:rPr lang="en-US" i="1" dirty="0"/>
              <a:t>, then a (potential) causality violation has occurred.</a:t>
            </a:r>
          </a:p>
        </p:txBody>
      </p:sp>
    </p:spTree>
    <p:extLst>
      <p:ext uri="{BB962C8B-B14F-4D97-AF65-F5344CB8AC3E}">
        <p14:creationId xmlns:p14="http://schemas.microsoft.com/office/powerpoint/2010/main" val="42833453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Design of Protocol </a:t>
            </a:r>
            <a:r>
              <a:rPr lang="en-US" dirty="0">
                <a:solidFill>
                  <a:schemeClr val="accent2"/>
                </a:solidFill>
              </a:rPr>
              <a:t>(Vector Clock)</a:t>
            </a:r>
            <a:br>
              <a:rPr lang="en-US" dirty="0">
                <a:solidFill>
                  <a:schemeClr val="accent2"/>
                </a:solidFill>
              </a:rPr>
            </a:br>
            <a:r>
              <a:rPr lang="en-US" dirty="0"/>
              <a:t>(checking causality violation)</a:t>
            </a:r>
          </a:p>
        </p:txBody>
      </p:sp>
      <p:sp>
        <p:nvSpPr>
          <p:cNvPr id="3" name="Content Placeholder 2"/>
          <p:cNvSpPr>
            <a:spLocks noGrp="1"/>
          </p:cNvSpPr>
          <p:nvPr>
            <p:ph idx="1"/>
          </p:nvPr>
        </p:nvSpPr>
        <p:spPr/>
        <p:txBody>
          <a:bodyPr>
            <a:normAutofit lnSpcReduction="10000"/>
          </a:bodyPr>
          <a:lstStyle/>
          <a:p>
            <a:pPr algn="just"/>
            <a:r>
              <a:rPr lang="en-US" dirty="0"/>
              <a:t>Vector Logical time extends </a:t>
            </a:r>
            <a:r>
              <a:rPr lang="en-US" dirty="0" err="1"/>
              <a:t>Lamport’s</a:t>
            </a:r>
            <a:r>
              <a:rPr lang="en-US" dirty="0"/>
              <a:t> logical clock, which was a scalar variable for each event</a:t>
            </a:r>
          </a:p>
          <a:p>
            <a:pPr lvl="1" algn="just"/>
            <a:r>
              <a:rPr lang="en-US" dirty="0"/>
              <a:t>The vector contains the last known event count for each and every host</a:t>
            </a:r>
          </a:p>
          <a:p>
            <a:pPr lvl="1" algn="just"/>
            <a:r>
              <a:rPr lang="en-US" dirty="0"/>
              <a:t>The only entry in the vector, that is guaranteed to be up-to-date, is for the sender of a message</a:t>
            </a:r>
          </a:p>
          <a:p>
            <a:pPr lvl="1" algn="just"/>
            <a:r>
              <a:rPr lang="en-US" dirty="0"/>
              <a:t>Since all systems proceed asynchronously, the sender and the receiver may have different vector clocks</a:t>
            </a:r>
          </a:p>
        </p:txBody>
      </p:sp>
    </p:spTree>
    <p:extLst>
      <p:ext uri="{BB962C8B-B14F-4D97-AF65-F5344CB8AC3E}">
        <p14:creationId xmlns:p14="http://schemas.microsoft.com/office/powerpoint/2010/main" val="19597836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Protocol Design </a:t>
            </a:r>
            <a:br>
              <a:rPr lang="en-US" dirty="0"/>
            </a:br>
            <a:r>
              <a:rPr lang="en-US" dirty="0"/>
              <a:t>(Vector Clock)</a:t>
            </a:r>
          </a:p>
        </p:txBody>
      </p:sp>
      <p:sp>
        <p:nvSpPr>
          <p:cNvPr id="3" name="Content Placeholder 2"/>
          <p:cNvSpPr>
            <a:spLocks noGrp="1"/>
          </p:cNvSpPr>
          <p:nvPr>
            <p:ph idx="1"/>
          </p:nvPr>
        </p:nvSpPr>
        <p:spPr/>
        <p:txBody>
          <a:bodyPr/>
          <a:lstStyle/>
          <a:p>
            <a:pPr algn="just"/>
            <a:r>
              <a:rPr lang="en-US" dirty="0"/>
              <a:t>Instead of just keeping our logical time, we keep a vector, V[], such that </a:t>
            </a:r>
            <a:r>
              <a:rPr lang="en-US" dirty="0">
                <a:highlight>
                  <a:srgbClr val="FFFF00"/>
                </a:highlight>
              </a:rPr>
              <a:t>V[P]</a:t>
            </a:r>
            <a:r>
              <a:rPr lang="en-US" dirty="0"/>
              <a:t> represents what we know of the logical time on processor P. </a:t>
            </a:r>
          </a:p>
          <a:p>
            <a:pPr algn="just"/>
            <a:r>
              <a:rPr lang="en-US" dirty="0"/>
              <a:t>V[</a:t>
            </a:r>
            <a:r>
              <a:rPr lang="en-US" dirty="0" err="1"/>
              <a:t>current_processor_id</a:t>
            </a:r>
            <a:r>
              <a:rPr lang="en-US" dirty="0"/>
              <a:t>] is the logical clock for the current processor</a:t>
            </a:r>
          </a:p>
          <a:p>
            <a:pPr algn="just"/>
            <a:endParaRPr lang="en-US" dirty="0"/>
          </a:p>
          <a:p>
            <a:pPr algn="just"/>
            <a:endParaRPr lang="en-US" i="1" dirty="0"/>
          </a:p>
        </p:txBody>
      </p:sp>
    </p:spTree>
    <p:extLst>
      <p:ext uri="{BB962C8B-B14F-4D97-AF65-F5344CB8AC3E}">
        <p14:creationId xmlns:p14="http://schemas.microsoft.com/office/powerpoint/2010/main" val="32889462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Protocol Design </a:t>
            </a:r>
            <a:br>
              <a:rPr lang="en-US" dirty="0"/>
            </a:br>
            <a:r>
              <a:rPr lang="en-US" dirty="0"/>
              <a:t>(Send Operation)</a:t>
            </a:r>
          </a:p>
        </p:txBody>
      </p:sp>
      <p:sp>
        <p:nvSpPr>
          <p:cNvPr id="3" name="Content Placeholder 2"/>
          <p:cNvSpPr>
            <a:spLocks noGrp="1"/>
          </p:cNvSpPr>
          <p:nvPr>
            <p:ph idx="1"/>
          </p:nvPr>
        </p:nvSpPr>
        <p:spPr/>
        <p:txBody>
          <a:bodyPr/>
          <a:lstStyle/>
          <a:p>
            <a:pPr algn="just"/>
            <a:r>
              <a:rPr lang="en-US" dirty="0"/>
              <a:t>Send the entire vector V[] with each message. </a:t>
            </a:r>
          </a:p>
          <a:p>
            <a:pPr algn="just"/>
            <a:r>
              <a:rPr lang="en-US" dirty="0"/>
              <a:t>On send, increment time component for self. Send the updated timestamp vector with the message.</a:t>
            </a:r>
          </a:p>
          <a:p>
            <a:pPr algn="just"/>
            <a:endParaRPr lang="en-US" i="1" dirty="0"/>
          </a:p>
        </p:txBody>
      </p:sp>
    </p:spTree>
    <p:extLst>
      <p:ext uri="{BB962C8B-B14F-4D97-AF65-F5344CB8AC3E}">
        <p14:creationId xmlns:p14="http://schemas.microsoft.com/office/powerpoint/2010/main" val="2265920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Protocol Design </a:t>
            </a:r>
            <a:br>
              <a:rPr lang="en-US" dirty="0"/>
            </a:br>
            <a:r>
              <a:rPr lang="en-US" dirty="0"/>
              <a:t>(Receive Operation)</a:t>
            </a:r>
          </a:p>
        </p:txBody>
      </p:sp>
      <p:sp>
        <p:nvSpPr>
          <p:cNvPr id="3" name="Content Placeholder 2"/>
          <p:cNvSpPr>
            <a:spLocks noGrp="1"/>
          </p:cNvSpPr>
          <p:nvPr>
            <p:ph idx="1"/>
          </p:nvPr>
        </p:nvSpPr>
        <p:spPr/>
        <p:txBody>
          <a:bodyPr/>
          <a:lstStyle/>
          <a:p>
            <a:pPr algn="just"/>
            <a:r>
              <a:rPr lang="en-US" dirty="0"/>
              <a:t>On receive, merge both vectors, i.e. one from the sender and the other at the receiver. For each element in the vector, select the </a:t>
            </a:r>
            <a:r>
              <a:rPr lang="en-US" dirty="0">
                <a:highlight>
                  <a:srgbClr val="FFFF00"/>
                </a:highlight>
              </a:rPr>
              <a:t>greater of the corresponding elements</a:t>
            </a:r>
            <a:r>
              <a:rPr lang="en-US" dirty="0"/>
              <a:t> from each. Then increment the component for self.</a:t>
            </a:r>
          </a:p>
          <a:p>
            <a:pPr algn="just"/>
            <a:r>
              <a:rPr lang="en-US" dirty="0">
                <a:solidFill>
                  <a:srgbClr val="0000FF"/>
                </a:solidFill>
              </a:rPr>
              <a:t>Say V0[] and V1[] are the sender and receiver vector clocks. For any P, set V1[P] as the max(V0[P], V1[P]) </a:t>
            </a:r>
          </a:p>
        </p:txBody>
      </p:sp>
    </p:spTree>
    <p:extLst>
      <p:ext uri="{BB962C8B-B14F-4D97-AF65-F5344CB8AC3E}">
        <p14:creationId xmlns:p14="http://schemas.microsoft.com/office/powerpoint/2010/main" val="24570264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Clocks (Instance)</a:t>
            </a:r>
          </a:p>
        </p:txBody>
      </p:sp>
      <p:cxnSp>
        <p:nvCxnSpPr>
          <p:cNvPr id="5" name="Straight Connector 4"/>
          <p:cNvCxnSpPr/>
          <p:nvPr/>
        </p:nvCxnSpPr>
        <p:spPr>
          <a:xfrm>
            <a:off x="1572388"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337359"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223283"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374029" y="560743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175285" y="556801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009122" y="552547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560293" y="241905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337359" y="372534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560293" y="200781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81562" y="1351436"/>
            <a:ext cx="790826" cy="369332"/>
          </a:xfrm>
          <a:prstGeom prst="rect">
            <a:avLst/>
          </a:prstGeom>
          <a:noFill/>
        </p:spPr>
        <p:txBody>
          <a:bodyPr wrap="none" rtlCol="0">
            <a:spAutoFit/>
          </a:bodyPr>
          <a:lstStyle/>
          <a:p>
            <a:r>
              <a:rPr lang="en-US" b="1" dirty="0">
                <a:solidFill>
                  <a:srgbClr val="0000FF"/>
                </a:solidFill>
              </a:rPr>
              <a:t>(0,0,0)</a:t>
            </a:r>
          </a:p>
        </p:txBody>
      </p:sp>
      <p:sp>
        <p:nvSpPr>
          <p:cNvPr id="25" name="TextBox 24"/>
          <p:cNvSpPr txBox="1"/>
          <p:nvPr/>
        </p:nvSpPr>
        <p:spPr>
          <a:xfrm>
            <a:off x="3558628" y="1375626"/>
            <a:ext cx="790826" cy="369332"/>
          </a:xfrm>
          <a:prstGeom prst="rect">
            <a:avLst/>
          </a:prstGeom>
          <a:noFill/>
        </p:spPr>
        <p:txBody>
          <a:bodyPr wrap="none" rtlCol="0">
            <a:spAutoFit/>
          </a:bodyPr>
          <a:lstStyle/>
          <a:p>
            <a:r>
              <a:rPr lang="en-US" b="1" dirty="0">
                <a:solidFill>
                  <a:srgbClr val="0000FF"/>
                </a:solidFill>
              </a:rPr>
              <a:t>(0,0,0)</a:t>
            </a:r>
          </a:p>
        </p:txBody>
      </p:sp>
      <p:sp>
        <p:nvSpPr>
          <p:cNvPr id="26" name="TextBox 25"/>
          <p:cNvSpPr txBox="1"/>
          <p:nvPr/>
        </p:nvSpPr>
        <p:spPr>
          <a:xfrm>
            <a:off x="6422790" y="1398222"/>
            <a:ext cx="790826" cy="369332"/>
          </a:xfrm>
          <a:prstGeom prst="rect">
            <a:avLst/>
          </a:prstGeom>
          <a:noFill/>
        </p:spPr>
        <p:txBody>
          <a:bodyPr wrap="none" rtlCol="0">
            <a:spAutoFit/>
          </a:bodyPr>
          <a:lstStyle/>
          <a:p>
            <a:r>
              <a:rPr lang="en-US" b="1" dirty="0">
                <a:solidFill>
                  <a:srgbClr val="0000FF"/>
                </a:solidFill>
              </a:rPr>
              <a:t>(0,0,0)</a:t>
            </a:r>
          </a:p>
        </p:txBody>
      </p:sp>
      <p:sp>
        <p:nvSpPr>
          <p:cNvPr id="27" name="TextBox 26"/>
          <p:cNvSpPr txBox="1"/>
          <p:nvPr/>
        </p:nvSpPr>
        <p:spPr>
          <a:xfrm>
            <a:off x="666148" y="6190038"/>
            <a:ext cx="8245892" cy="369332"/>
          </a:xfrm>
          <a:prstGeom prst="rect">
            <a:avLst/>
          </a:prstGeom>
          <a:noFill/>
        </p:spPr>
        <p:txBody>
          <a:bodyPr wrap="none" rtlCol="0">
            <a:spAutoFit/>
          </a:bodyPr>
          <a:lstStyle/>
          <a:p>
            <a:r>
              <a:rPr lang="en-US" i="1" dirty="0">
                <a:solidFill>
                  <a:srgbClr val="0000FF"/>
                </a:solidFill>
              </a:rPr>
              <a:t>Vector clock is captured as (Logical clock of P1, Logical clock of P2, Logical clock of P3)</a:t>
            </a:r>
          </a:p>
        </p:txBody>
      </p:sp>
      <p:sp>
        <p:nvSpPr>
          <p:cNvPr id="16" name="TextBox 15"/>
          <p:cNvSpPr txBox="1"/>
          <p:nvPr/>
        </p:nvSpPr>
        <p:spPr>
          <a:xfrm>
            <a:off x="781562" y="1823150"/>
            <a:ext cx="790826" cy="369332"/>
          </a:xfrm>
          <a:prstGeom prst="rect">
            <a:avLst/>
          </a:prstGeom>
          <a:noFill/>
        </p:spPr>
        <p:txBody>
          <a:bodyPr wrap="none" rtlCol="0">
            <a:spAutoFit/>
          </a:bodyPr>
          <a:lstStyle/>
          <a:p>
            <a:r>
              <a:rPr lang="en-US" b="1" dirty="0">
                <a:solidFill>
                  <a:srgbClr val="0000FF"/>
                </a:solidFill>
              </a:rPr>
              <a:t>(1,0,0)</a:t>
            </a:r>
          </a:p>
        </p:txBody>
      </p:sp>
      <p:sp>
        <p:nvSpPr>
          <p:cNvPr id="17" name="TextBox 16"/>
          <p:cNvSpPr txBox="1"/>
          <p:nvPr/>
        </p:nvSpPr>
        <p:spPr>
          <a:xfrm>
            <a:off x="781562" y="2204577"/>
            <a:ext cx="790826" cy="369332"/>
          </a:xfrm>
          <a:prstGeom prst="rect">
            <a:avLst/>
          </a:prstGeom>
          <a:noFill/>
        </p:spPr>
        <p:txBody>
          <a:bodyPr wrap="none" rtlCol="0">
            <a:spAutoFit/>
          </a:bodyPr>
          <a:lstStyle/>
          <a:p>
            <a:r>
              <a:rPr lang="en-US" b="1" dirty="0">
                <a:solidFill>
                  <a:srgbClr val="0000FF"/>
                </a:solidFill>
              </a:rPr>
              <a:t>(2,0,0)</a:t>
            </a:r>
          </a:p>
        </p:txBody>
      </p:sp>
      <p:sp>
        <p:nvSpPr>
          <p:cNvPr id="3" name="TextBox 2"/>
          <p:cNvSpPr txBox="1"/>
          <p:nvPr/>
        </p:nvSpPr>
        <p:spPr>
          <a:xfrm>
            <a:off x="2443237" y="2289242"/>
            <a:ext cx="1219129" cy="369332"/>
          </a:xfrm>
          <a:prstGeom prst="rect">
            <a:avLst/>
          </a:prstGeom>
          <a:noFill/>
        </p:spPr>
        <p:txBody>
          <a:bodyPr wrap="none" rtlCol="0">
            <a:spAutoFit/>
          </a:bodyPr>
          <a:lstStyle/>
          <a:p>
            <a:r>
              <a:rPr lang="en-US" dirty="0"/>
              <a:t>M2: (2,0,0)</a:t>
            </a:r>
          </a:p>
        </p:txBody>
      </p:sp>
      <p:sp>
        <p:nvSpPr>
          <p:cNvPr id="19" name="TextBox 18"/>
          <p:cNvSpPr txBox="1"/>
          <p:nvPr/>
        </p:nvSpPr>
        <p:spPr>
          <a:xfrm>
            <a:off x="7190021" y="2226391"/>
            <a:ext cx="1787669" cy="923330"/>
          </a:xfrm>
          <a:prstGeom prst="rect">
            <a:avLst/>
          </a:prstGeom>
          <a:noFill/>
        </p:spPr>
        <p:txBody>
          <a:bodyPr wrap="none" rtlCol="0">
            <a:spAutoFit/>
          </a:bodyPr>
          <a:lstStyle/>
          <a:p>
            <a:r>
              <a:rPr lang="en-US" dirty="0"/>
              <a:t>1. Merge: (2,0,0) </a:t>
            </a:r>
          </a:p>
          <a:p>
            <a:r>
              <a:rPr lang="en-US" dirty="0"/>
              <a:t>and (0,0,0) </a:t>
            </a:r>
          </a:p>
          <a:p>
            <a:r>
              <a:rPr lang="en-US" dirty="0"/>
              <a:t>2. Increment Self</a:t>
            </a:r>
          </a:p>
        </p:txBody>
      </p:sp>
      <p:sp>
        <p:nvSpPr>
          <p:cNvPr id="20" name="TextBox 19"/>
          <p:cNvSpPr txBox="1"/>
          <p:nvPr/>
        </p:nvSpPr>
        <p:spPr>
          <a:xfrm>
            <a:off x="7189426" y="3274583"/>
            <a:ext cx="790826" cy="369332"/>
          </a:xfrm>
          <a:prstGeom prst="rect">
            <a:avLst/>
          </a:prstGeom>
          <a:noFill/>
        </p:spPr>
        <p:txBody>
          <a:bodyPr wrap="none" rtlCol="0">
            <a:spAutoFit/>
          </a:bodyPr>
          <a:lstStyle/>
          <a:p>
            <a:r>
              <a:rPr lang="en-US" b="1" dirty="0">
                <a:solidFill>
                  <a:srgbClr val="0000FF"/>
                </a:solidFill>
              </a:rPr>
              <a:t>(2,0,1)</a:t>
            </a:r>
          </a:p>
        </p:txBody>
      </p:sp>
      <p:sp>
        <p:nvSpPr>
          <p:cNvPr id="21" name="TextBox 20"/>
          <p:cNvSpPr txBox="1"/>
          <p:nvPr/>
        </p:nvSpPr>
        <p:spPr>
          <a:xfrm>
            <a:off x="7186821" y="3543914"/>
            <a:ext cx="790826" cy="369332"/>
          </a:xfrm>
          <a:prstGeom prst="rect">
            <a:avLst/>
          </a:prstGeom>
          <a:noFill/>
        </p:spPr>
        <p:txBody>
          <a:bodyPr wrap="none" rtlCol="0">
            <a:spAutoFit/>
          </a:bodyPr>
          <a:lstStyle/>
          <a:p>
            <a:r>
              <a:rPr lang="en-US" b="1" dirty="0">
                <a:solidFill>
                  <a:srgbClr val="0000FF"/>
                </a:solidFill>
              </a:rPr>
              <a:t>(2,0,2)</a:t>
            </a:r>
          </a:p>
        </p:txBody>
      </p:sp>
      <p:sp>
        <p:nvSpPr>
          <p:cNvPr id="23" name="TextBox 22"/>
          <p:cNvSpPr txBox="1"/>
          <p:nvPr/>
        </p:nvSpPr>
        <p:spPr>
          <a:xfrm>
            <a:off x="4349454" y="4090254"/>
            <a:ext cx="1787669" cy="923330"/>
          </a:xfrm>
          <a:prstGeom prst="rect">
            <a:avLst/>
          </a:prstGeom>
          <a:noFill/>
        </p:spPr>
        <p:txBody>
          <a:bodyPr wrap="none" rtlCol="0">
            <a:spAutoFit/>
          </a:bodyPr>
          <a:lstStyle/>
          <a:p>
            <a:r>
              <a:rPr lang="en-US" dirty="0"/>
              <a:t>1. Merge: (2,0,2) </a:t>
            </a:r>
          </a:p>
          <a:p>
            <a:r>
              <a:rPr lang="en-US" dirty="0"/>
              <a:t>and (0,0,0) </a:t>
            </a:r>
          </a:p>
          <a:p>
            <a:r>
              <a:rPr lang="en-US" dirty="0"/>
              <a:t>2. Increment Self</a:t>
            </a:r>
          </a:p>
        </p:txBody>
      </p:sp>
      <p:sp>
        <p:nvSpPr>
          <p:cNvPr id="24" name="TextBox 23"/>
          <p:cNvSpPr txBox="1"/>
          <p:nvPr/>
        </p:nvSpPr>
        <p:spPr>
          <a:xfrm>
            <a:off x="5203661" y="3519724"/>
            <a:ext cx="1219129" cy="369332"/>
          </a:xfrm>
          <a:prstGeom prst="rect">
            <a:avLst/>
          </a:prstGeom>
          <a:noFill/>
        </p:spPr>
        <p:txBody>
          <a:bodyPr wrap="none" rtlCol="0">
            <a:spAutoFit/>
          </a:bodyPr>
          <a:lstStyle/>
          <a:p>
            <a:r>
              <a:rPr lang="en-US" dirty="0"/>
              <a:t>M3: (2,0,2)</a:t>
            </a:r>
          </a:p>
        </p:txBody>
      </p:sp>
      <p:sp>
        <p:nvSpPr>
          <p:cNvPr id="28" name="TextBox 27"/>
          <p:cNvSpPr txBox="1"/>
          <p:nvPr/>
        </p:nvSpPr>
        <p:spPr>
          <a:xfrm>
            <a:off x="3625989" y="3905170"/>
            <a:ext cx="790826" cy="369332"/>
          </a:xfrm>
          <a:prstGeom prst="rect">
            <a:avLst/>
          </a:prstGeom>
          <a:noFill/>
        </p:spPr>
        <p:txBody>
          <a:bodyPr wrap="none" rtlCol="0">
            <a:spAutoFit/>
          </a:bodyPr>
          <a:lstStyle/>
          <a:p>
            <a:r>
              <a:rPr lang="en-US" b="1" dirty="0">
                <a:solidFill>
                  <a:srgbClr val="0000FF"/>
                </a:solidFill>
              </a:rPr>
              <a:t>(2,1,2)</a:t>
            </a:r>
          </a:p>
        </p:txBody>
      </p:sp>
      <p:sp>
        <p:nvSpPr>
          <p:cNvPr id="29" name="TextBox 28"/>
          <p:cNvSpPr txBox="1"/>
          <p:nvPr/>
        </p:nvSpPr>
        <p:spPr>
          <a:xfrm>
            <a:off x="2656112" y="3089917"/>
            <a:ext cx="1219129" cy="369332"/>
          </a:xfrm>
          <a:prstGeom prst="rect">
            <a:avLst/>
          </a:prstGeom>
          <a:noFill/>
        </p:spPr>
        <p:txBody>
          <a:bodyPr wrap="none" rtlCol="0">
            <a:spAutoFit/>
          </a:bodyPr>
          <a:lstStyle/>
          <a:p>
            <a:r>
              <a:rPr lang="en-US" dirty="0"/>
              <a:t>M1: (1,0,0)</a:t>
            </a:r>
          </a:p>
        </p:txBody>
      </p:sp>
      <p:sp>
        <p:nvSpPr>
          <p:cNvPr id="30" name="TextBox 29"/>
          <p:cNvSpPr txBox="1"/>
          <p:nvPr/>
        </p:nvSpPr>
        <p:spPr>
          <a:xfrm>
            <a:off x="2387616" y="4971476"/>
            <a:ext cx="1787669" cy="923330"/>
          </a:xfrm>
          <a:prstGeom prst="rect">
            <a:avLst/>
          </a:prstGeom>
          <a:noFill/>
        </p:spPr>
        <p:txBody>
          <a:bodyPr wrap="none" rtlCol="0">
            <a:spAutoFit/>
          </a:bodyPr>
          <a:lstStyle/>
          <a:p>
            <a:r>
              <a:rPr lang="en-US" dirty="0"/>
              <a:t>1. Merge: (2,1,2) </a:t>
            </a:r>
          </a:p>
          <a:p>
            <a:r>
              <a:rPr lang="en-US" dirty="0"/>
              <a:t>and (1,0,0) </a:t>
            </a:r>
          </a:p>
          <a:p>
            <a:r>
              <a:rPr lang="en-US" dirty="0"/>
              <a:t>2. Increment Self</a:t>
            </a:r>
          </a:p>
        </p:txBody>
      </p:sp>
      <p:sp>
        <p:nvSpPr>
          <p:cNvPr id="31" name="TextBox 30"/>
          <p:cNvSpPr txBox="1"/>
          <p:nvPr/>
        </p:nvSpPr>
        <p:spPr>
          <a:xfrm>
            <a:off x="4332528" y="5013584"/>
            <a:ext cx="790826" cy="369332"/>
          </a:xfrm>
          <a:prstGeom prst="rect">
            <a:avLst/>
          </a:prstGeom>
          <a:noFill/>
        </p:spPr>
        <p:txBody>
          <a:bodyPr wrap="none" rtlCol="0">
            <a:spAutoFit/>
          </a:bodyPr>
          <a:lstStyle/>
          <a:p>
            <a:r>
              <a:rPr lang="en-US" b="1" dirty="0">
                <a:solidFill>
                  <a:srgbClr val="0000FF"/>
                </a:solidFill>
              </a:rPr>
              <a:t>(2,2,2)</a:t>
            </a:r>
          </a:p>
        </p:txBody>
      </p:sp>
    </p:spTree>
    <p:extLst>
      <p:ext uri="{BB962C8B-B14F-4D97-AF65-F5344CB8AC3E}">
        <p14:creationId xmlns:p14="http://schemas.microsoft.com/office/powerpoint/2010/main" val="160980692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the Protocol</a:t>
            </a:r>
          </a:p>
        </p:txBody>
      </p:sp>
      <p:sp>
        <p:nvSpPr>
          <p:cNvPr id="3" name="Content Placeholder 2"/>
          <p:cNvSpPr>
            <a:spLocks noGrp="1"/>
          </p:cNvSpPr>
          <p:nvPr>
            <p:ph idx="1"/>
          </p:nvPr>
        </p:nvSpPr>
        <p:spPr/>
        <p:txBody>
          <a:bodyPr/>
          <a:lstStyle/>
          <a:p>
            <a:r>
              <a:rPr lang="en-US" dirty="0"/>
              <a:t>Comparison of vector timestamps is crucial for the detection of </a:t>
            </a:r>
            <a:r>
              <a:rPr lang="en-US" dirty="0">
                <a:highlight>
                  <a:srgbClr val="FFFF00"/>
                </a:highlight>
              </a:rPr>
              <a:t>causality violation</a:t>
            </a:r>
          </a:p>
          <a:p>
            <a:r>
              <a:rPr lang="en-US" dirty="0"/>
              <a:t>Comparing scalar variables is a trivial operation</a:t>
            </a:r>
          </a:p>
          <a:p>
            <a:r>
              <a:rPr lang="en-US" dirty="0"/>
              <a:t>Comparing vector clocks/timestamps require </a:t>
            </a:r>
            <a:r>
              <a:rPr lang="en-US" dirty="0">
                <a:highlight>
                  <a:srgbClr val="FFFF00"/>
                </a:highlight>
              </a:rPr>
              <a:t>element-wise comparison</a:t>
            </a:r>
          </a:p>
        </p:txBody>
      </p:sp>
    </p:spTree>
    <p:extLst>
      <p:ext uri="{BB962C8B-B14F-4D97-AF65-F5344CB8AC3E}">
        <p14:creationId xmlns:p14="http://schemas.microsoft.com/office/powerpoint/2010/main" val="113644821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Comparing Vector Clocks</a:t>
            </a:r>
          </a:p>
        </p:txBody>
      </p:sp>
      <p:sp>
        <p:nvSpPr>
          <p:cNvPr id="3" name="Content Placeholder 2"/>
          <p:cNvSpPr>
            <a:spLocks noGrp="1"/>
          </p:cNvSpPr>
          <p:nvPr>
            <p:ph idx="1"/>
          </p:nvPr>
        </p:nvSpPr>
        <p:spPr/>
        <p:txBody>
          <a:bodyPr>
            <a:normAutofit/>
          </a:bodyPr>
          <a:lstStyle/>
          <a:p>
            <a:pPr algn="just"/>
            <a:r>
              <a:rPr lang="en-US" dirty="0"/>
              <a:t>Property 1: </a:t>
            </a:r>
          </a:p>
          <a:p>
            <a:pPr lvl="1" algn="just"/>
            <a:r>
              <a:rPr lang="en-US" i="1" dirty="0"/>
              <a:t>If corresponding elements in two vector clocks are identical, then the two events are the same event</a:t>
            </a:r>
          </a:p>
          <a:p>
            <a:pPr lvl="1" algn="just"/>
            <a:r>
              <a:rPr lang="en-US" i="1" dirty="0">
                <a:highlight>
                  <a:srgbClr val="FFFF00"/>
                </a:highlight>
              </a:rPr>
              <a:t>Vector clocks of different events should never be identical</a:t>
            </a:r>
          </a:p>
        </p:txBody>
      </p:sp>
    </p:spTree>
    <p:extLst>
      <p:ext uri="{BB962C8B-B14F-4D97-AF65-F5344CB8AC3E}">
        <p14:creationId xmlns:p14="http://schemas.microsoft.com/office/powerpoint/2010/main" val="2206373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Resynchronizing Clocks</a:t>
            </a:r>
          </a:p>
        </p:txBody>
      </p:sp>
      <p:sp>
        <p:nvSpPr>
          <p:cNvPr id="3" name="Content Placeholder 2"/>
          <p:cNvSpPr>
            <a:spLocks noGrp="1"/>
          </p:cNvSpPr>
          <p:nvPr>
            <p:ph idx="1"/>
          </p:nvPr>
        </p:nvSpPr>
        <p:spPr/>
        <p:txBody>
          <a:bodyPr/>
          <a:lstStyle/>
          <a:p>
            <a:pPr marL="0" indent="0" algn="just">
              <a:buNone/>
            </a:pPr>
            <a:r>
              <a:rPr lang="en-US" i="1" dirty="0"/>
              <a:t>Assume that we need to maintain all clocks in a distributed systems within 2 ticks. Given the data in the previous slide, how many times per hour do we need to synchronize all the clocks? </a:t>
            </a:r>
          </a:p>
        </p:txBody>
      </p:sp>
      <p:sp>
        <p:nvSpPr>
          <p:cNvPr id="4" name="TextBox 3">
            <a:extLst>
              <a:ext uri="{FF2B5EF4-FFF2-40B4-BE49-F238E27FC236}">
                <a16:creationId xmlns:a16="http://schemas.microsoft.com/office/drawing/2014/main" id="{B291450D-A076-26A3-9D41-5CEB586B1649}"/>
              </a:ext>
            </a:extLst>
          </p:cNvPr>
          <p:cNvSpPr txBox="1"/>
          <p:nvPr/>
        </p:nvSpPr>
        <p:spPr>
          <a:xfrm>
            <a:off x="2247900" y="4271328"/>
            <a:ext cx="4991100" cy="1477328"/>
          </a:xfrm>
          <a:prstGeom prst="rect">
            <a:avLst/>
          </a:prstGeom>
          <a:noFill/>
        </p:spPr>
        <p:txBody>
          <a:bodyPr wrap="square" rtlCol="0">
            <a:spAutoFit/>
          </a:bodyPr>
          <a:lstStyle/>
          <a:p>
            <a:r>
              <a:rPr lang="en-US" dirty="0"/>
              <a:t>Err/h = ticks/h x error rate</a:t>
            </a:r>
          </a:p>
          <a:p>
            <a:r>
              <a:rPr lang="en-US" dirty="0"/>
              <a:t>Drifts = 2 x error/hour (drift apart)</a:t>
            </a:r>
          </a:p>
          <a:p>
            <a:r>
              <a:rPr lang="en-US" dirty="0"/>
              <a:t>Times/h to sync = 2 x error/h div (ticks deviate)</a:t>
            </a:r>
          </a:p>
          <a:p>
            <a:endParaRPr lang="en-US" dirty="0"/>
          </a:p>
          <a:p>
            <a:r>
              <a:rPr lang="en-US" dirty="0"/>
              <a:t>Ans here = 2 * 4 / 2 = 4 times per hour</a:t>
            </a:r>
            <a:endParaRPr lang="en-SG" dirty="0"/>
          </a:p>
        </p:txBody>
      </p:sp>
    </p:spTree>
    <p:extLst>
      <p:ext uri="{BB962C8B-B14F-4D97-AF65-F5344CB8AC3E}">
        <p14:creationId xmlns:p14="http://schemas.microsoft.com/office/powerpoint/2010/main" val="20465508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Clocks (Instance)</a:t>
            </a:r>
          </a:p>
        </p:txBody>
      </p:sp>
      <p:cxnSp>
        <p:nvCxnSpPr>
          <p:cNvPr id="5" name="Straight Connector 4"/>
          <p:cNvCxnSpPr/>
          <p:nvPr/>
        </p:nvCxnSpPr>
        <p:spPr>
          <a:xfrm>
            <a:off x="1572388"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337359"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223283"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374029" y="560743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175285" y="556801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009122" y="552547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560293" y="241905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337359" y="372534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560293" y="200781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81562" y="1351436"/>
            <a:ext cx="790826" cy="369332"/>
          </a:xfrm>
          <a:prstGeom prst="rect">
            <a:avLst/>
          </a:prstGeom>
          <a:noFill/>
        </p:spPr>
        <p:txBody>
          <a:bodyPr wrap="none" rtlCol="0">
            <a:spAutoFit/>
          </a:bodyPr>
          <a:lstStyle/>
          <a:p>
            <a:r>
              <a:rPr lang="en-US" b="1" dirty="0">
                <a:solidFill>
                  <a:srgbClr val="0000FF"/>
                </a:solidFill>
              </a:rPr>
              <a:t>(0,0,0)</a:t>
            </a:r>
          </a:p>
        </p:txBody>
      </p:sp>
      <p:sp>
        <p:nvSpPr>
          <p:cNvPr id="25" name="TextBox 24"/>
          <p:cNvSpPr txBox="1"/>
          <p:nvPr/>
        </p:nvSpPr>
        <p:spPr>
          <a:xfrm>
            <a:off x="3558628" y="1375626"/>
            <a:ext cx="790826" cy="369332"/>
          </a:xfrm>
          <a:prstGeom prst="rect">
            <a:avLst/>
          </a:prstGeom>
          <a:noFill/>
        </p:spPr>
        <p:txBody>
          <a:bodyPr wrap="none" rtlCol="0">
            <a:spAutoFit/>
          </a:bodyPr>
          <a:lstStyle/>
          <a:p>
            <a:r>
              <a:rPr lang="en-US" b="1" dirty="0">
                <a:solidFill>
                  <a:srgbClr val="0000FF"/>
                </a:solidFill>
              </a:rPr>
              <a:t>(0,0,0)</a:t>
            </a:r>
          </a:p>
        </p:txBody>
      </p:sp>
      <p:sp>
        <p:nvSpPr>
          <p:cNvPr id="26" name="TextBox 25"/>
          <p:cNvSpPr txBox="1"/>
          <p:nvPr/>
        </p:nvSpPr>
        <p:spPr>
          <a:xfrm>
            <a:off x="6422790" y="1398222"/>
            <a:ext cx="790826" cy="369332"/>
          </a:xfrm>
          <a:prstGeom prst="rect">
            <a:avLst/>
          </a:prstGeom>
          <a:noFill/>
        </p:spPr>
        <p:txBody>
          <a:bodyPr wrap="none" rtlCol="0">
            <a:spAutoFit/>
          </a:bodyPr>
          <a:lstStyle/>
          <a:p>
            <a:r>
              <a:rPr lang="en-US" b="1" dirty="0">
                <a:solidFill>
                  <a:srgbClr val="0000FF"/>
                </a:solidFill>
              </a:rPr>
              <a:t>(0,0,0)</a:t>
            </a:r>
          </a:p>
        </p:txBody>
      </p:sp>
      <p:sp>
        <p:nvSpPr>
          <p:cNvPr id="27" name="TextBox 26"/>
          <p:cNvSpPr txBox="1"/>
          <p:nvPr/>
        </p:nvSpPr>
        <p:spPr>
          <a:xfrm>
            <a:off x="2668891" y="6190038"/>
            <a:ext cx="3869431" cy="369332"/>
          </a:xfrm>
          <a:prstGeom prst="rect">
            <a:avLst/>
          </a:prstGeom>
          <a:noFill/>
        </p:spPr>
        <p:txBody>
          <a:bodyPr wrap="none" rtlCol="0">
            <a:spAutoFit/>
          </a:bodyPr>
          <a:lstStyle/>
          <a:p>
            <a:r>
              <a:rPr lang="en-US" i="1" dirty="0">
                <a:solidFill>
                  <a:srgbClr val="0000FF"/>
                </a:solidFill>
              </a:rPr>
              <a:t>Check how Property 1 is being satisfied</a:t>
            </a:r>
          </a:p>
        </p:txBody>
      </p:sp>
      <p:sp>
        <p:nvSpPr>
          <p:cNvPr id="16" name="TextBox 15"/>
          <p:cNvSpPr txBox="1"/>
          <p:nvPr/>
        </p:nvSpPr>
        <p:spPr>
          <a:xfrm>
            <a:off x="781562" y="1823150"/>
            <a:ext cx="790826" cy="369332"/>
          </a:xfrm>
          <a:prstGeom prst="rect">
            <a:avLst/>
          </a:prstGeom>
          <a:noFill/>
        </p:spPr>
        <p:txBody>
          <a:bodyPr wrap="none" rtlCol="0">
            <a:spAutoFit/>
          </a:bodyPr>
          <a:lstStyle/>
          <a:p>
            <a:r>
              <a:rPr lang="en-US" b="1" dirty="0">
                <a:solidFill>
                  <a:srgbClr val="0000FF"/>
                </a:solidFill>
              </a:rPr>
              <a:t>(1,0,0)</a:t>
            </a:r>
          </a:p>
        </p:txBody>
      </p:sp>
      <p:sp>
        <p:nvSpPr>
          <p:cNvPr id="17" name="TextBox 16"/>
          <p:cNvSpPr txBox="1"/>
          <p:nvPr/>
        </p:nvSpPr>
        <p:spPr>
          <a:xfrm>
            <a:off x="781562" y="2204577"/>
            <a:ext cx="790826" cy="369332"/>
          </a:xfrm>
          <a:prstGeom prst="rect">
            <a:avLst/>
          </a:prstGeom>
          <a:noFill/>
        </p:spPr>
        <p:txBody>
          <a:bodyPr wrap="none" rtlCol="0">
            <a:spAutoFit/>
          </a:bodyPr>
          <a:lstStyle/>
          <a:p>
            <a:r>
              <a:rPr lang="en-US" b="1" dirty="0">
                <a:solidFill>
                  <a:srgbClr val="0000FF"/>
                </a:solidFill>
              </a:rPr>
              <a:t>(2,0,0)</a:t>
            </a:r>
          </a:p>
        </p:txBody>
      </p:sp>
      <p:sp>
        <p:nvSpPr>
          <p:cNvPr id="3" name="TextBox 2"/>
          <p:cNvSpPr txBox="1"/>
          <p:nvPr/>
        </p:nvSpPr>
        <p:spPr>
          <a:xfrm>
            <a:off x="2443237" y="2289242"/>
            <a:ext cx="1219129" cy="369332"/>
          </a:xfrm>
          <a:prstGeom prst="rect">
            <a:avLst/>
          </a:prstGeom>
          <a:noFill/>
        </p:spPr>
        <p:txBody>
          <a:bodyPr wrap="none" rtlCol="0">
            <a:spAutoFit/>
          </a:bodyPr>
          <a:lstStyle/>
          <a:p>
            <a:r>
              <a:rPr lang="en-US" dirty="0"/>
              <a:t>M2: (2,0,0)</a:t>
            </a:r>
          </a:p>
        </p:txBody>
      </p:sp>
      <p:sp>
        <p:nvSpPr>
          <p:cNvPr id="19" name="TextBox 18"/>
          <p:cNvSpPr txBox="1"/>
          <p:nvPr/>
        </p:nvSpPr>
        <p:spPr>
          <a:xfrm>
            <a:off x="7190021" y="2226391"/>
            <a:ext cx="1787669" cy="923330"/>
          </a:xfrm>
          <a:prstGeom prst="rect">
            <a:avLst/>
          </a:prstGeom>
          <a:noFill/>
        </p:spPr>
        <p:txBody>
          <a:bodyPr wrap="none" rtlCol="0">
            <a:spAutoFit/>
          </a:bodyPr>
          <a:lstStyle/>
          <a:p>
            <a:r>
              <a:rPr lang="en-US" dirty="0"/>
              <a:t>1. Merge: (2,0,0) </a:t>
            </a:r>
          </a:p>
          <a:p>
            <a:r>
              <a:rPr lang="en-US" dirty="0"/>
              <a:t>and (0,0,0) </a:t>
            </a:r>
          </a:p>
          <a:p>
            <a:r>
              <a:rPr lang="en-US" dirty="0"/>
              <a:t>2. Increment Self</a:t>
            </a:r>
          </a:p>
        </p:txBody>
      </p:sp>
      <p:sp>
        <p:nvSpPr>
          <p:cNvPr id="20" name="TextBox 19"/>
          <p:cNvSpPr txBox="1"/>
          <p:nvPr/>
        </p:nvSpPr>
        <p:spPr>
          <a:xfrm>
            <a:off x="7189426" y="3274583"/>
            <a:ext cx="790826" cy="369332"/>
          </a:xfrm>
          <a:prstGeom prst="rect">
            <a:avLst/>
          </a:prstGeom>
          <a:noFill/>
        </p:spPr>
        <p:txBody>
          <a:bodyPr wrap="none" rtlCol="0">
            <a:spAutoFit/>
          </a:bodyPr>
          <a:lstStyle/>
          <a:p>
            <a:r>
              <a:rPr lang="en-US" b="1" dirty="0">
                <a:solidFill>
                  <a:srgbClr val="0000FF"/>
                </a:solidFill>
              </a:rPr>
              <a:t>(2,0,1)</a:t>
            </a:r>
          </a:p>
        </p:txBody>
      </p:sp>
      <p:sp>
        <p:nvSpPr>
          <p:cNvPr id="21" name="TextBox 20"/>
          <p:cNvSpPr txBox="1"/>
          <p:nvPr/>
        </p:nvSpPr>
        <p:spPr>
          <a:xfrm>
            <a:off x="7186821" y="3543914"/>
            <a:ext cx="790826" cy="369332"/>
          </a:xfrm>
          <a:prstGeom prst="rect">
            <a:avLst/>
          </a:prstGeom>
          <a:noFill/>
        </p:spPr>
        <p:txBody>
          <a:bodyPr wrap="none" rtlCol="0">
            <a:spAutoFit/>
          </a:bodyPr>
          <a:lstStyle/>
          <a:p>
            <a:r>
              <a:rPr lang="en-US" b="1" dirty="0">
                <a:solidFill>
                  <a:srgbClr val="0000FF"/>
                </a:solidFill>
              </a:rPr>
              <a:t>(2,0,2)</a:t>
            </a:r>
          </a:p>
        </p:txBody>
      </p:sp>
      <p:sp>
        <p:nvSpPr>
          <p:cNvPr id="23" name="TextBox 22"/>
          <p:cNvSpPr txBox="1"/>
          <p:nvPr/>
        </p:nvSpPr>
        <p:spPr>
          <a:xfrm>
            <a:off x="4349454" y="4090254"/>
            <a:ext cx="1787669" cy="923330"/>
          </a:xfrm>
          <a:prstGeom prst="rect">
            <a:avLst/>
          </a:prstGeom>
          <a:noFill/>
        </p:spPr>
        <p:txBody>
          <a:bodyPr wrap="none" rtlCol="0">
            <a:spAutoFit/>
          </a:bodyPr>
          <a:lstStyle/>
          <a:p>
            <a:r>
              <a:rPr lang="en-US" dirty="0"/>
              <a:t>1. Merge: (2,0,2) </a:t>
            </a:r>
          </a:p>
          <a:p>
            <a:r>
              <a:rPr lang="en-US" dirty="0"/>
              <a:t>and (0,0,0) </a:t>
            </a:r>
          </a:p>
          <a:p>
            <a:r>
              <a:rPr lang="en-US" dirty="0"/>
              <a:t>2. Increment Self</a:t>
            </a:r>
          </a:p>
        </p:txBody>
      </p:sp>
      <p:sp>
        <p:nvSpPr>
          <p:cNvPr id="24" name="TextBox 23"/>
          <p:cNvSpPr txBox="1"/>
          <p:nvPr/>
        </p:nvSpPr>
        <p:spPr>
          <a:xfrm>
            <a:off x="5203661" y="3519724"/>
            <a:ext cx="1219129" cy="369332"/>
          </a:xfrm>
          <a:prstGeom prst="rect">
            <a:avLst/>
          </a:prstGeom>
          <a:noFill/>
        </p:spPr>
        <p:txBody>
          <a:bodyPr wrap="none" rtlCol="0">
            <a:spAutoFit/>
          </a:bodyPr>
          <a:lstStyle/>
          <a:p>
            <a:r>
              <a:rPr lang="en-US" dirty="0"/>
              <a:t>M3: (2,0,2)</a:t>
            </a:r>
          </a:p>
        </p:txBody>
      </p:sp>
      <p:sp>
        <p:nvSpPr>
          <p:cNvPr id="28" name="TextBox 27"/>
          <p:cNvSpPr txBox="1"/>
          <p:nvPr/>
        </p:nvSpPr>
        <p:spPr>
          <a:xfrm>
            <a:off x="3625989" y="3905170"/>
            <a:ext cx="790826" cy="369332"/>
          </a:xfrm>
          <a:prstGeom prst="rect">
            <a:avLst/>
          </a:prstGeom>
          <a:noFill/>
        </p:spPr>
        <p:txBody>
          <a:bodyPr wrap="none" rtlCol="0">
            <a:spAutoFit/>
          </a:bodyPr>
          <a:lstStyle/>
          <a:p>
            <a:r>
              <a:rPr lang="en-US" b="1" dirty="0">
                <a:solidFill>
                  <a:srgbClr val="0000FF"/>
                </a:solidFill>
              </a:rPr>
              <a:t>(2,1,2)</a:t>
            </a:r>
          </a:p>
        </p:txBody>
      </p:sp>
      <p:sp>
        <p:nvSpPr>
          <p:cNvPr id="29" name="TextBox 28"/>
          <p:cNvSpPr txBox="1"/>
          <p:nvPr/>
        </p:nvSpPr>
        <p:spPr>
          <a:xfrm>
            <a:off x="2656112" y="3089917"/>
            <a:ext cx="1219129" cy="369332"/>
          </a:xfrm>
          <a:prstGeom prst="rect">
            <a:avLst/>
          </a:prstGeom>
          <a:noFill/>
        </p:spPr>
        <p:txBody>
          <a:bodyPr wrap="none" rtlCol="0">
            <a:spAutoFit/>
          </a:bodyPr>
          <a:lstStyle/>
          <a:p>
            <a:r>
              <a:rPr lang="en-US" dirty="0"/>
              <a:t>M1: (1,0,0)</a:t>
            </a:r>
          </a:p>
        </p:txBody>
      </p:sp>
      <p:sp>
        <p:nvSpPr>
          <p:cNvPr id="30" name="TextBox 29"/>
          <p:cNvSpPr txBox="1"/>
          <p:nvPr/>
        </p:nvSpPr>
        <p:spPr>
          <a:xfrm>
            <a:off x="2387616" y="4971476"/>
            <a:ext cx="1787669" cy="923330"/>
          </a:xfrm>
          <a:prstGeom prst="rect">
            <a:avLst/>
          </a:prstGeom>
          <a:noFill/>
        </p:spPr>
        <p:txBody>
          <a:bodyPr wrap="none" rtlCol="0">
            <a:spAutoFit/>
          </a:bodyPr>
          <a:lstStyle/>
          <a:p>
            <a:r>
              <a:rPr lang="en-US" dirty="0"/>
              <a:t>1. Merge: (2,1,2) </a:t>
            </a:r>
          </a:p>
          <a:p>
            <a:r>
              <a:rPr lang="en-US" dirty="0"/>
              <a:t>and (1,0,0) </a:t>
            </a:r>
          </a:p>
          <a:p>
            <a:r>
              <a:rPr lang="en-US" dirty="0"/>
              <a:t>2. Increment Self</a:t>
            </a:r>
          </a:p>
        </p:txBody>
      </p:sp>
      <p:sp>
        <p:nvSpPr>
          <p:cNvPr id="31" name="TextBox 30"/>
          <p:cNvSpPr txBox="1"/>
          <p:nvPr/>
        </p:nvSpPr>
        <p:spPr>
          <a:xfrm>
            <a:off x="4332528" y="5013584"/>
            <a:ext cx="790826" cy="369332"/>
          </a:xfrm>
          <a:prstGeom prst="rect">
            <a:avLst/>
          </a:prstGeom>
          <a:noFill/>
        </p:spPr>
        <p:txBody>
          <a:bodyPr wrap="none" rtlCol="0">
            <a:spAutoFit/>
          </a:bodyPr>
          <a:lstStyle/>
          <a:p>
            <a:r>
              <a:rPr lang="en-US" b="1" dirty="0">
                <a:solidFill>
                  <a:srgbClr val="0000FF"/>
                </a:solidFill>
              </a:rPr>
              <a:t>(2,2,2)</a:t>
            </a:r>
          </a:p>
        </p:txBody>
      </p:sp>
    </p:spTree>
    <p:extLst>
      <p:ext uri="{BB962C8B-B14F-4D97-AF65-F5344CB8AC3E}">
        <p14:creationId xmlns:p14="http://schemas.microsoft.com/office/powerpoint/2010/main" val="53137938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Comparing Vector Clocks</a:t>
            </a:r>
          </a:p>
        </p:txBody>
      </p:sp>
      <p:sp>
        <p:nvSpPr>
          <p:cNvPr id="3" name="Content Placeholder 2"/>
          <p:cNvSpPr>
            <a:spLocks noGrp="1"/>
          </p:cNvSpPr>
          <p:nvPr>
            <p:ph idx="1"/>
          </p:nvPr>
        </p:nvSpPr>
        <p:spPr/>
        <p:txBody>
          <a:bodyPr>
            <a:normAutofit/>
          </a:bodyPr>
          <a:lstStyle/>
          <a:p>
            <a:pPr algn="just"/>
            <a:r>
              <a:rPr lang="en-US" dirty="0"/>
              <a:t>Property 2: </a:t>
            </a:r>
          </a:p>
          <a:p>
            <a:pPr lvl="1" algn="just"/>
            <a:r>
              <a:rPr lang="en-US" i="1" dirty="0"/>
              <a:t>If A "happens before" B then </a:t>
            </a:r>
            <a:r>
              <a:rPr lang="en-US" i="1" dirty="0">
                <a:highlight>
                  <a:srgbClr val="FFFF00"/>
                </a:highlight>
              </a:rPr>
              <a:t>each</a:t>
            </a:r>
            <a:r>
              <a:rPr lang="en-US" i="1" dirty="0"/>
              <a:t> element of A’s vector clock is less than or equal to the corresponding element in B’s vector clock, and at least one element is less than the corresponding element in B’s vector clock. </a:t>
            </a:r>
          </a:p>
          <a:p>
            <a:pPr lvl="1" algn="just"/>
            <a:r>
              <a:rPr lang="en-US" i="1" dirty="0"/>
              <a:t>Similarly stated if B “happens after” A.</a:t>
            </a:r>
          </a:p>
        </p:txBody>
      </p:sp>
    </p:spTree>
    <p:extLst>
      <p:ext uri="{BB962C8B-B14F-4D97-AF65-F5344CB8AC3E}">
        <p14:creationId xmlns:p14="http://schemas.microsoft.com/office/powerpoint/2010/main" val="26224453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Clocks (Instance)</a:t>
            </a:r>
          </a:p>
        </p:txBody>
      </p:sp>
      <p:cxnSp>
        <p:nvCxnSpPr>
          <p:cNvPr id="5" name="Straight Connector 4"/>
          <p:cNvCxnSpPr/>
          <p:nvPr/>
        </p:nvCxnSpPr>
        <p:spPr>
          <a:xfrm>
            <a:off x="1572388"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337359"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223283"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374029" y="560743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175285" y="556801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009122" y="552547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560293" y="241905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337359" y="372534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560293" y="200781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81562" y="1351436"/>
            <a:ext cx="790826" cy="369332"/>
          </a:xfrm>
          <a:prstGeom prst="rect">
            <a:avLst/>
          </a:prstGeom>
          <a:noFill/>
        </p:spPr>
        <p:txBody>
          <a:bodyPr wrap="none" rtlCol="0">
            <a:spAutoFit/>
          </a:bodyPr>
          <a:lstStyle/>
          <a:p>
            <a:r>
              <a:rPr lang="en-US" b="1" dirty="0">
                <a:solidFill>
                  <a:srgbClr val="0000FF"/>
                </a:solidFill>
              </a:rPr>
              <a:t>(0,0,0)</a:t>
            </a:r>
          </a:p>
        </p:txBody>
      </p:sp>
      <p:sp>
        <p:nvSpPr>
          <p:cNvPr id="25" name="TextBox 24"/>
          <p:cNvSpPr txBox="1"/>
          <p:nvPr/>
        </p:nvSpPr>
        <p:spPr>
          <a:xfrm>
            <a:off x="3558628" y="1375626"/>
            <a:ext cx="790826" cy="369332"/>
          </a:xfrm>
          <a:prstGeom prst="rect">
            <a:avLst/>
          </a:prstGeom>
          <a:noFill/>
        </p:spPr>
        <p:txBody>
          <a:bodyPr wrap="none" rtlCol="0">
            <a:spAutoFit/>
          </a:bodyPr>
          <a:lstStyle/>
          <a:p>
            <a:r>
              <a:rPr lang="en-US" b="1" dirty="0">
                <a:solidFill>
                  <a:srgbClr val="0000FF"/>
                </a:solidFill>
              </a:rPr>
              <a:t>(0,0,0)</a:t>
            </a:r>
          </a:p>
        </p:txBody>
      </p:sp>
      <p:sp>
        <p:nvSpPr>
          <p:cNvPr id="26" name="TextBox 25"/>
          <p:cNvSpPr txBox="1"/>
          <p:nvPr/>
        </p:nvSpPr>
        <p:spPr>
          <a:xfrm>
            <a:off x="6422790" y="1398222"/>
            <a:ext cx="790826" cy="369332"/>
          </a:xfrm>
          <a:prstGeom prst="rect">
            <a:avLst/>
          </a:prstGeom>
          <a:noFill/>
        </p:spPr>
        <p:txBody>
          <a:bodyPr wrap="none" rtlCol="0">
            <a:spAutoFit/>
          </a:bodyPr>
          <a:lstStyle/>
          <a:p>
            <a:r>
              <a:rPr lang="en-US" b="1" dirty="0">
                <a:solidFill>
                  <a:srgbClr val="0000FF"/>
                </a:solidFill>
              </a:rPr>
              <a:t>(0,0,0)</a:t>
            </a:r>
          </a:p>
        </p:txBody>
      </p:sp>
      <p:sp>
        <p:nvSpPr>
          <p:cNvPr id="27" name="TextBox 26"/>
          <p:cNvSpPr txBox="1"/>
          <p:nvPr/>
        </p:nvSpPr>
        <p:spPr>
          <a:xfrm>
            <a:off x="1711075" y="6190038"/>
            <a:ext cx="6266572" cy="369332"/>
          </a:xfrm>
          <a:prstGeom prst="rect">
            <a:avLst/>
          </a:prstGeom>
          <a:noFill/>
        </p:spPr>
        <p:txBody>
          <a:bodyPr wrap="none" rtlCol="0">
            <a:spAutoFit/>
          </a:bodyPr>
          <a:lstStyle/>
          <a:p>
            <a:r>
              <a:rPr lang="en-US" i="1" dirty="0">
                <a:solidFill>
                  <a:srgbClr val="0000FF"/>
                </a:solidFill>
              </a:rPr>
              <a:t>Check the vector clocks of Send and Receive events for Property 2</a:t>
            </a:r>
          </a:p>
        </p:txBody>
      </p:sp>
      <p:sp>
        <p:nvSpPr>
          <p:cNvPr id="16" name="TextBox 15"/>
          <p:cNvSpPr txBox="1"/>
          <p:nvPr/>
        </p:nvSpPr>
        <p:spPr>
          <a:xfrm>
            <a:off x="781562" y="1823150"/>
            <a:ext cx="790826" cy="369332"/>
          </a:xfrm>
          <a:prstGeom prst="rect">
            <a:avLst/>
          </a:prstGeom>
          <a:noFill/>
        </p:spPr>
        <p:txBody>
          <a:bodyPr wrap="none" rtlCol="0">
            <a:spAutoFit/>
          </a:bodyPr>
          <a:lstStyle/>
          <a:p>
            <a:r>
              <a:rPr lang="en-US" b="1" dirty="0">
                <a:solidFill>
                  <a:srgbClr val="0000FF"/>
                </a:solidFill>
              </a:rPr>
              <a:t>(1,0,0)</a:t>
            </a:r>
          </a:p>
        </p:txBody>
      </p:sp>
      <p:sp>
        <p:nvSpPr>
          <p:cNvPr id="17" name="TextBox 16"/>
          <p:cNvSpPr txBox="1"/>
          <p:nvPr/>
        </p:nvSpPr>
        <p:spPr>
          <a:xfrm>
            <a:off x="781562" y="2204577"/>
            <a:ext cx="790826" cy="369332"/>
          </a:xfrm>
          <a:prstGeom prst="rect">
            <a:avLst/>
          </a:prstGeom>
          <a:noFill/>
        </p:spPr>
        <p:txBody>
          <a:bodyPr wrap="none" rtlCol="0">
            <a:spAutoFit/>
          </a:bodyPr>
          <a:lstStyle/>
          <a:p>
            <a:r>
              <a:rPr lang="en-US" b="1" dirty="0">
                <a:solidFill>
                  <a:srgbClr val="0000FF"/>
                </a:solidFill>
              </a:rPr>
              <a:t>(2,0,0)</a:t>
            </a:r>
          </a:p>
        </p:txBody>
      </p:sp>
      <p:sp>
        <p:nvSpPr>
          <p:cNvPr id="3" name="TextBox 2"/>
          <p:cNvSpPr txBox="1"/>
          <p:nvPr/>
        </p:nvSpPr>
        <p:spPr>
          <a:xfrm>
            <a:off x="2443237" y="2289242"/>
            <a:ext cx="1219129" cy="369332"/>
          </a:xfrm>
          <a:prstGeom prst="rect">
            <a:avLst/>
          </a:prstGeom>
          <a:noFill/>
        </p:spPr>
        <p:txBody>
          <a:bodyPr wrap="none" rtlCol="0">
            <a:spAutoFit/>
          </a:bodyPr>
          <a:lstStyle/>
          <a:p>
            <a:r>
              <a:rPr lang="en-US" dirty="0"/>
              <a:t>M2: (2,0,0)</a:t>
            </a:r>
          </a:p>
        </p:txBody>
      </p:sp>
      <p:sp>
        <p:nvSpPr>
          <p:cNvPr id="19" name="TextBox 18"/>
          <p:cNvSpPr txBox="1"/>
          <p:nvPr/>
        </p:nvSpPr>
        <p:spPr>
          <a:xfrm>
            <a:off x="7190021" y="2226391"/>
            <a:ext cx="1787669" cy="923330"/>
          </a:xfrm>
          <a:prstGeom prst="rect">
            <a:avLst/>
          </a:prstGeom>
          <a:noFill/>
        </p:spPr>
        <p:txBody>
          <a:bodyPr wrap="none" rtlCol="0">
            <a:spAutoFit/>
          </a:bodyPr>
          <a:lstStyle/>
          <a:p>
            <a:r>
              <a:rPr lang="en-US" dirty="0"/>
              <a:t>1. Merge: (2,0,0) </a:t>
            </a:r>
          </a:p>
          <a:p>
            <a:r>
              <a:rPr lang="en-US" dirty="0"/>
              <a:t>and (0,0,0) </a:t>
            </a:r>
          </a:p>
          <a:p>
            <a:r>
              <a:rPr lang="en-US" dirty="0"/>
              <a:t>2. Increment Self</a:t>
            </a:r>
          </a:p>
        </p:txBody>
      </p:sp>
      <p:sp>
        <p:nvSpPr>
          <p:cNvPr id="20" name="TextBox 19"/>
          <p:cNvSpPr txBox="1"/>
          <p:nvPr/>
        </p:nvSpPr>
        <p:spPr>
          <a:xfrm>
            <a:off x="7189426" y="3274583"/>
            <a:ext cx="790826" cy="369332"/>
          </a:xfrm>
          <a:prstGeom prst="rect">
            <a:avLst/>
          </a:prstGeom>
          <a:noFill/>
        </p:spPr>
        <p:txBody>
          <a:bodyPr wrap="none" rtlCol="0">
            <a:spAutoFit/>
          </a:bodyPr>
          <a:lstStyle/>
          <a:p>
            <a:r>
              <a:rPr lang="en-US" b="1" dirty="0">
                <a:solidFill>
                  <a:srgbClr val="0000FF"/>
                </a:solidFill>
              </a:rPr>
              <a:t>(2,0,1)</a:t>
            </a:r>
          </a:p>
        </p:txBody>
      </p:sp>
      <p:sp>
        <p:nvSpPr>
          <p:cNvPr id="21" name="TextBox 20"/>
          <p:cNvSpPr txBox="1"/>
          <p:nvPr/>
        </p:nvSpPr>
        <p:spPr>
          <a:xfrm>
            <a:off x="7186821" y="3543914"/>
            <a:ext cx="790826" cy="369332"/>
          </a:xfrm>
          <a:prstGeom prst="rect">
            <a:avLst/>
          </a:prstGeom>
          <a:noFill/>
        </p:spPr>
        <p:txBody>
          <a:bodyPr wrap="none" rtlCol="0">
            <a:spAutoFit/>
          </a:bodyPr>
          <a:lstStyle/>
          <a:p>
            <a:r>
              <a:rPr lang="en-US" b="1" dirty="0">
                <a:solidFill>
                  <a:srgbClr val="0000FF"/>
                </a:solidFill>
              </a:rPr>
              <a:t>(2,0,2)</a:t>
            </a:r>
          </a:p>
        </p:txBody>
      </p:sp>
      <p:sp>
        <p:nvSpPr>
          <p:cNvPr id="23" name="TextBox 22"/>
          <p:cNvSpPr txBox="1"/>
          <p:nvPr/>
        </p:nvSpPr>
        <p:spPr>
          <a:xfrm>
            <a:off x="4349454" y="4090254"/>
            <a:ext cx="1787669" cy="923330"/>
          </a:xfrm>
          <a:prstGeom prst="rect">
            <a:avLst/>
          </a:prstGeom>
          <a:noFill/>
        </p:spPr>
        <p:txBody>
          <a:bodyPr wrap="none" rtlCol="0">
            <a:spAutoFit/>
          </a:bodyPr>
          <a:lstStyle/>
          <a:p>
            <a:r>
              <a:rPr lang="en-US" dirty="0"/>
              <a:t>1. Merge: (2,0,2) </a:t>
            </a:r>
          </a:p>
          <a:p>
            <a:r>
              <a:rPr lang="en-US" dirty="0"/>
              <a:t>and (0,0,0) </a:t>
            </a:r>
          </a:p>
          <a:p>
            <a:r>
              <a:rPr lang="en-US" dirty="0"/>
              <a:t>2. Increment Self</a:t>
            </a:r>
          </a:p>
        </p:txBody>
      </p:sp>
      <p:sp>
        <p:nvSpPr>
          <p:cNvPr id="24" name="TextBox 23"/>
          <p:cNvSpPr txBox="1"/>
          <p:nvPr/>
        </p:nvSpPr>
        <p:spPr>
          <a:xfrm>
            <a:off x="5203661" y="3519724"/>
            <a:ext cx="1219129" cy="369332"/>
          </a:xfrm>
          <a:prstGeom prst="rect">
            <a:avLst/>
          </a:prstGeom>
          <a:noFill/>
        </p:spPr>
        <p:txBody>
          <a:bodyPr wrap="none" rtlCol="0">
            <a:spAutoFit/>
          </a:bodyPr>
          <a:lstStyle/>
          <a:p>
            <a:r>
              <a:rPr lang="en-US" dirty="0"/>
              <a:t>M3: (2,0,2)</a:t>
            </a:r>
          </a:p>
        </p:txBody>
      </p:sp>
      <p:sp>
        <p:nvSpPr>
          <p:cNvPr id="28" name="TextBox 27"/>
          <p:cNvSpPr txBox="1"/>
          <p:nvPr/>
        </p:nvSpPr>
        <p:spPr>
          <a:xfrm>
            <a:off x="3625989" y="3905170"/>
            <a:ext cx="790826" cy="369332"/>
          </a:xfrm>
          <a:prstGeom prst="rect">
            <a:avLst/>
          </a:prstGeom>
          <a:noFill/>
        </p:spPr>
        <p:txBody>
          <a:bodyPr wrap="none" rtlCol="0">
            <a:spAutoFit/>
          </a:bodyPr>
          <a:lstStyle/>
          <a:p>
            <a:r>
              <a:rPr lang="en-US" b="1" dirty="0">
                <a:solidFill>
                  <a:srgbClr val="0000FF"/>
                </a:solidFill>
              </a:rPr>
              <a:t>(2,1,2)</a:t>
            </a:r>
          </a:p>
        </p:txBody>
      </p:sp>
      <p:sp>
        <p:nvSpPr>
          <p:cNvPr id="29" name="TextBox 28"/>
          <p:cNvSpPr txBox="1"/>
          <p:nvPr/>
        </p:nvSpPr>
        <p:spPr>
          <a:xfrm>
            <a:off x="2656112" y="3089917"/>
            <a:ext cx="1219129" cy="369332"/>
          </a:xfrm>
          <a:prstGeom prst="rect">
            <a:avLst/>
          </a:prstGeom>
          <a:noFill/>
        </p:spPr>
        <p:txBody>
          <a:bodyPr wrap="none" rtlCol="0">
            <a:spAutoFit/>
          </a:bodyPr>
          <a:lstStyle/>
          <a:p>
            <a:r>
              <a:rPr lang="en-US" dirty="0"/>
              <a:t>M1: (1,0,0)</a:t>
            </a:r>
          </a:p>
        </p:txBody>
      </p:sp>
      <p:sp>
        <p:nvSpPr>
          <p:cNvPr id="30" name="TextBox 29"/>
          <p:cNvSpPr txBox="1"/>
          <p:nvPr/>
        </p:nvSpPr>
        <p:spPr>
          <a:xfrm>
            <a:off x="2387616" y="4971476"/>
            <a:ext cx="1787669" cy="923330"/>
          </a:xfrm>
          <a:prstGeom prst="rect">
            <a:avLst/>
          </a:prstGeom>
          <a:noFill/>
        </p:spPr>
        <p:txBody>
          <a:bodyPr wrap="none" rtlCol="0">
            <a:spAutoFit/>
          </a:bodyPr>
          <a:lstStyle/>
          <a:p>
            <a:r>
              <a:rPr lang="en-US" dirty="0"/>
              <a:t>1. Merge: (2,1,2) </a:t>
            </a:r>
          </a:p>
          <a:p>
            <a:r>
              <a:rPr lang="en-US" dirty="0"/>
              <a:t>and (1,0,0) </a:t>
            </a:r>
          </a:p>
          <a:p>
            <a:r>
              <a:rPr lang="en-US" dirty="0"/>
              <a:t>2. Increment Self</a:t>
            </a:r>
          </a:p>
        </p:txBody>
      </p:sp>
      <p:sp>
        <p:nvSpPr>
          <p:cNvPr id="31" name="TextBox 30"/>
          <p:cNvSpPr txBox="1"/>
          <p:nvPr/>
        </p:nvSpPr>
        <p:spPr>
          <a:xfrm>
            <a:off x="4332528" y="5013584"/>
            <a:ext cx="790826" cy="369332"/>
          </a:xfrm>
          <a:prstGeom prst="rect">
            <a:avLst/>
          </a:prstGeom>
          <a:noFill/>
        </p:spPr>
        <p:txBody>
          <a:bodyPr wrap="none" rtlCol="0">
            <a:spAutoFit/>
          </a:bodyPr>
          <a:lstStyle/>
          <a:p>
            <a:r>
              <a:rPr lang="en-US" b="1" dirty="0">
                <a:solidFill>
                  <a:srgbClr val="0000FF"/>
                </a:solidFill>
              </a:rPr>
              <a:t>(2,2,2)</a:t>
            </a:r>
          </a:p>
        </p:txBody>
      </p:sp>
    </p:spTree>
    <p:extLst>
      <p:ext uri="{BB962C8B-B14F-4D97-AF65-F5344CB8AC3E}">
        <p14:creationId xmlns:p14="http://schemas.microsoft.com/office/powerpoint/2010/main" val="272968922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Comparing Vector Clocks</a:t>
            </a:r>
          </a:p>
        </p:txBody>
      </p:sp>
      <p:sp>
        <p:nvSpPr>
          <p:cNvPr id="3" name="Content Placeholder 2"/>
          <p:cNvSpPr>
            <a:spLocks noGrp="1"/>
          </p:cNvSpPr>
          <p:nvPr>
            <p:ph idx="1"/>
          </p:nvPr>
        </p:nvSpPr>
        <p:spPr/>
        <p:txBody>
          <a:bodyPr>
            <a:normAutofit/>
          </a:bodyPr>
          <a:lstStyle/>
          <a:p>
            <a:pPr algn="just"/>
            <a:r>
              <a:rPr lang="en-US" dirty="0"/>
              <a:t>Property 3: </a:t>
            </a:r>
          </a:p>
          <a:p>
            <a:pPr lvl="1" algn="just"/>
            <a:r>
              <a:rPr lang="en-US" i="1" dirty="0"/>
              <a:t>If two events are concurrent, they will have "mixed" vector clocks such that at least one pair of corresponding elements is "greater than" and at least one corresponding pair of elements is "less than.“</a:t>
            </a:r>
          </a:p>
          <a:p>
            <a:pPr lvl="1" algn="just"/>
            <a:endParaRPr lang="en-US" i="1" dirty="0"/>
          </a:p>
          <a:p>
            <a:pPr algn="just"/>
            <a:r>
              <a:rPr lang="en-US" i="1" dirty="0">
                <a:solidFill>
                  <a:schemeClr val="accent2"/>
                </a:solidFill>
              </a:rPr>
              <a:t>One more than, one less than. Also if all equals</a:t>
            </a:r>
          </a:p>
          <a:p>
            <a:pPr lvl="1" algn="just"/>
            <a:r>
              <a:rPr lang="en-US" i="1" dirty="0">
                <a:solidFill>
                  <a:schemeClr val="accent2"/>
                </a:solidFill>
              </a:rPr>
              <a:t>(0, 1) &amp; (1, 0)</a:t>
            </a:r>
          </a:p>
        </p:txBody>
      </p:sp>
    </p:spTree>
    <p:extLst>
      <p:ext uri="{BB962C8B-B14F-4D97-AF65-F5344CB8AC3E}">
        <p14:creationId xmlns:p14="http://schemas.microsoft.com/office/powerpoint/2010/main" val="389434525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201_21022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Box 2">
            <a:extLst>
              <a:ext uri="{FF2B5EF4-FFF2-40B4-BE49-F238E27FC236}">
                <a16:creationId xmlns:a16="http://schemas.microsoft.com/office/drawing/2014/main" id="{02B33A57-5E75-2603-4E4B-4261487CBC56}"/>
              </a:ext>
            </a:extLst>
          </p:cNvPr>
          <p:cNvSpPr txBox="1"/>
          <p:nvPr/>
        </p:nvSpPr>
        <p:spPr>
          <a:xfrm>
            <a:off x="8650515" y="3244334"/>
            <a:ext cx="725714" cy="369332"/>
          </a:xfrm>
          <a:prstGeom prst="rect">
            <a:avLst/>
          </a:prstGeom>
          <a:noFill/>
        </p:spPr>
        <p:txBody>
          <a:bodyPr wrap="square" rtlCol="0">
            <a:spAutoFit/>
          </a:bodyPr>
          <a:lstStyle/>
          <a:p>
            <a:r>
              <a:rPr lang="en-US" dirty="0">
                <a:highlight>
                  <a:srgbClr val="FFFF00"/>
                </a:highlight>
              </a:rPr>
              <a:t>yes</a:t>
            </a:r>
            <a:endParaRPr lang="en-SG" dirty="0">
              <a:highlight>
                <a:srgbClr val="FFFF00"/>
              </a:highlight>
            </a:endParaRPr>
          </a:p>
        </p:txBody>
      </p:sp>
      <p:sp>
        <p:nvSpPr>
          <p:cNvPr id="5" name="TextBox 4">
            <a:extLst>
              <a:ext uri="{FF2B5EF4-FFF2-40B4-BE49-F238E27FC236}">
                <a16:creationId xmlns:a16="http://schemas.microsoft.com/office/drawing/2014/main" id="{B2B7A23D-C98C-5E54-8571-6EDBEAF4ACC6}"/>
              </a:ext>
            </a:extLst>
          </p:cNvPr>
          <p:cNvSpPr txBox="1"/>
          <p:nvPr/>
        </p:nvSpPr>
        <p:spPr>
          <a:xfrm>
            <a:off x="8610601" y="3918466"/>
            <a:ext cx="725714" cy="369332"/>
          </a:xfrm>
          <a:prstGeom prst="rect">
            <a:avLst/>
          </a:prstGeom>
          <a:noFill/>
        </p:spPr>
        <p:txBody>
          <a:bodyPr wrap="square" rtlCol="0">
            <a:spAutoFit/>
          </a:bodyPr>
          <a:lstStyle/>
          <a:p>
            <a:r>
              <a:rPr lang="en-US" dirty="0">
                <a:highlight>
                  <a:srgbClr val="FFFF00"/>
                </a:highlight>
              </a:rPr>
              <a:t>yes</a:t>
            </a:r>
            <a:endParaRPr lang="en-SG" dirty="0">
              <a:highlight>
                <a:srgbClr val="FFFF00"/>
              </a:highlight>
            </a:endParaRPr>
          </a:p>
        </p:txBody>
      </p:sp>
      <p:sp>
        <p:nvSpPr>
          <p:cNvPr id="6" name="TextBox 5">
            <a:extLst>
              <a:ext uri="{FF2B5EF4-FFF2-40B4-BE49-F238E27FC236}">
                <a16:creationId xmlns:a16="http://schemas.microsoft.com/office/drawing/2014/main" id="{6C7D563E-9C7F-B3CA-7D5C-995860716A39}"/>
              </a:ext>
            </a:extLst>
          </p:cNvPr>
          <p:cNvSpPr txBox="1"/>
          <p:nvPr/>
        </p:nvSpPr>
        <p:spPr>
          <a:xfrm>
            <a:off x="8610601" y="5203567"/>
            <a:ext cx="725714" cy="369332"/>
          </a:xfrm>
          <a:prstGeom prst="rect">
            <a:avLst/>
          </a:prstGeom>
          <a:noFill/>
        </p:spPr>
        <p:txBody>
          <a:bodyPr wrap="square" rtlCol="0">
            <a:spAutoFit/>
          </a:bodyPr>
          <a:lstStyle/>
          <a:p>
            <a:r>
              <a:rPr lang="en-US" dirty="0">
                <a:highlight>
                  <a:srgbClr val="FFFF00"/>
                </a:highlight>
              </a:rPr>
              <a:t>No</a:t>
            </a:r>
            <a:endParaRPr lang="en-SG" dirty="0">
              <a:highlight>
                <a:srgbClr val="FFFF00"/>
              </a:highlight>
            </a:endParaRPr>
          </a:p>
        </p:txBody>
      </p:sp>
    </p:spTree>
    <p:extLst>
      <p:ext uri="{BB962C8B-B14F-4D97-AF65-F5344CB8AC3E}">
        <p14:creationId xmlns:p14="http://schemas.microsoft.com/office/powerpoint/2010/main" val="21517337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Causality Violation (Instance)</a:t>
            </a:r>
          </a:p>
        </p:txBody>
      </p:sp>
      <p:cxnSp>
        <p:nvCxnSpPr>
          <p:cNvPr id="5" name="Straight Connector 4"/>
          <p:cNvCxnSpPr/>
          <p:nvPr/>
        </p:nvCxnSpPr>
        <p:spPr>
          <a:xfrm>
            <a:off x="1572388"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4337359"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7223283" y="1560292"/>
            <a:ext cx="12095" cy="401561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1374029" y="5607431"/>
            <a:ext cx="420908" cy="369332"/>
          </a:xfrm>
          <a:prstGeom prst="rect">
            <a:avLst/>
          </a:prstGeom>
          <a:noFill/>
        </p:spPr>
        <p:txBody>
          <a:bodyPr wrap="none" rtlCol="0">
            <a:spAutoFit/>
          </a:bodyPr>
          <a:lstStyle/>
          <a:p>
            <a:r>
              <a:rPr lang="en-US" b="1" dirty="0"/>
              <a:t>P1</a:t>
            </a:r>
          </a:p>
        </p:txBody>
      </p:sp>
      <p:sp>
        <p:nvSpPr>
          <p:cNvPr id="9" name="TextBox 8"/>
          <p:cNvSpPr txBox="1"/>
          <p:nvPr/>
        </p:nvSpPr>
        <p:spPr>
          <a:xfrm>
            <a:off x="4175285" y="5568017"/>
            <a:ext cx="428322" cy="369332"/>
          </a:xfrm>
          <a:prstGeom prst="rect">
            <a:avLst/>
          </a:prstGeom>
          <a:noFill/>
        </p:spPr>
        <p:txBody>
          <a:bodyPr wrap="none" rtlCol="0">
            <a:spAutoFit/>
          </a:bodyPr>
          <a:lstStyle/>
          <a:p>
            <a:r>
              <a:rPr lang="en-US" b="1" dirty="0"/>
              <a:t>P2</a:t>
            </a:r>
          </a:p>
        </p:txBody>
      </p:sp>
      <p:sp>
        <p:nvSpPr>
          <p:cNvPr id="10" name="TextBox 9"/>
          <p:cNvSpPr txBox="1"/>
          <p:nvPr/>
        </p:nvSpPr>
        <p:spPr>
          <a:xfrm>
            <a:off x="7009122" y="5525474"/>
            <a:ext cx="428322" cy="369332"/>
          </a:xfrm>
          <a:prstGeom prst="rect">
            <a:avLst/>
          </a:prstGeom>
          <a:noFill/>
        </p:spPr>
        <p:txBody>
          <a:bodyPr wrap="none" rtlCol="0">
            <a:spAutoFit/>
          </a:bodyPr>
          <a:lstStyle/>
          <a:p>
            <a:r>
              <a:rPr lang="en-US" b="1" dirty="0"/>
              <a:t>P3</a:t>
            </a:r>
          </a:p>
        </p:txBody>
      </p:sp>
      <p:cxnSp>
        <p:nvCxnSpPr>
          <p:cNvPr id="12" name="Straight Arrow Connector 11"/>
          <p:cNvCxnSpPr/>
          <p:nvPr/>
        </p:nvCxnSpPr>
        <p:spPr>
          <a:xfrm>
            <a:off x="1560293" y="2419054"/>
            <a:ext cx="5675085" cy="1112762"/>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flipH="1">
            <a:off x="4337359" y="3725340"/>
            <a:ext cx="2898020" cy="4233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560293" y="2007816"/>
            <a:ext cx="2789161" cy="319314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781562" y="1351436"/>
            <a:ext cx="790826" cy="369332"/>
          </a:xfrm>
          <a:prstGeom prst="rect">
            <a:avLst/>
          </a:prstGeom>
          <a:noFill/>
        </p:spPr>
        <p:txBody>
          <a:bodyPr wrap="none" rtlCol="0">
            <a:spAutoFit/>
          </a:bodyPr>
          <a:lstStyle/>
          <a:p>
            <a:r>
              <a:rPr lang="en-US" b="1" dirty="0">
                <a:solidFill>
                  <a:srgbClr val="0000FF"/>
                </a:solidFill>
              </a:rPr>
              <a:t>(0,0,0)</a:t>
            </a:r>
          </a:p>
        </p:txBody>
      </p:sp>
      <p:sp>
        <p:nvSpPr>
          <p:cNvPr id="25" name="TextBox 24"/>
          <p:cNvSpPr txBox="1"/>
          <p:nvPr/>
        </p:nvSpPr>
        <p:spPr>
          <a:xfrm>
            <a:off x="3558628" y="1375626"/>
            <a:ext cx="790826" cy="369332"/>
          </a:xfrm>
          <a:prstGeom prst="rect">
            <a:avLst/>
          </a:prstGeom>
          <a:noFill/>
        </p:spPr>
        <p:txBody>
          <a:bodyPr wrap="none" rtlCol="0">
            <a:spAutoFit/>
          </a:bodyPr>
          <a:lstStyle/>
          <a:p>
            <a:r>
              <a:rPr lang="en-US" b="1" dirty="0">
                <a:solidFill>
                  <a:srgbClr val="0000FF"/>
                </a:solidFill>
              </a:rPr>
              <a:t>(0,0,0)</a:t>
            </a:r>
          </a:p>
        </p:txBody>
      </p:sp>
      <p:sp>
        <p:nvSpPr>
          <p:cNvPr id="26" name="TextBox 25"/>
          <p:cNvSpPr txBox="1"/>
          <p:nvPr/>
        </p:nvSpPr>
        <p:spPr>
          <a:xfrm>
            <a:off x="6422790" y="1398222"/>
            <a:ext cx="790826" cy="369332"/>
          </a:xfrm>
          <a:prstGeom prst="rect">
            <a:avLst/>
          </a:prstGeom>
          <a:noFill/>
        </p:spPr>
        <p:txBody>
          <a:bodyPr wrap="none" rtlCol="0">
            <a:spAutoFit/>
          </a:bodyPr>
          <a:lstStyle/>
          <a:p>
            <a:r>
              <a:rPr lang="en-US" b="1" dirty="0">
                <a:solidFill>
                  <a:srgbClr val="0000FF"/>
                </a:solidFill>
              </a:rPr>
              <a:t>(0,0,0)</a:t>
            </a:r>
          </a:p>
        </p:txBody>
      </p:sp>
      <p:sp>
        <p:nvSpPr>
          <p:cNvPr id="27" name="TextBox 26"/>
          <p:cNvSpPr txBox="1"/>
          <p:nvPr/>
        </p:nvSpPr>
        <p:spPr>
          <a:xfrm>
            <a:off x="1101501" y="5894806"/>
            <a:ext cx="7458379" cy="923330"/>
          </a:xfrm>
          <a:prstGeom prst="rect">
            <a:avLst/>
          </a:prstGeom>
          <a:noFill/>
        </p:spPr>
        <p:txBody>
          <a:bodyPr wrap="none" rtlCol="0">
            <a:spAutoFit/>
          </a:bodyPr>
          <a:lstStyle/>
          <a:p>
            <a:pPr algn="ctr"/>
            <a:r>
              <a:rPr lang="en-US" i="1" dirty="0">
                <a:solidFill>
                  <a:srgbClr val="0000FF"/>
                </a:solidFill>
              </a:rPr>
              <a:t>When receiving a message, check for causality violation</a:t>
            </a:r>
          </a:p>
          <a:p>
            <a:pPr algn="ctr"/>
            <a:r>
              <a:rPr lang="en-US" i="1" dirty="0">
                <a:solidFill>
                  <a:srgbClr val="0000FF"/>
                </a:solidFill>
              </a:rPr>
              <a:t>If the local vector clock of the receiving machine is </a:t>
            </a:r>
            <a:r>
              <a:rPr lang="en-US" b="1" i="1" dirty="0">
                <a:solidFill>
                  <a:srgbClr val="0000FF"/>
                </a:solidFill>
              </a:rPr>
              <a:t>more than </a:t>
            </a:r>
            <a:r>
              <a:rPr lang="en-US" i="1" dirty="0">
                <a:solidFill>
                  <a:srgbClr val="0000FF"/>
                </a:solidFill>
              </a:rPr>
              <a:t>the vector clock</a:t>
            </a:r>
          </a:p>
          <a:p>
            <a:pPr algn="ctr"/>
            <a:r>
              <a:rPr lang="en-US" i="1" dirty="0">
                <a:solidFill>
                  <a:srgbClr val="0000FF"/>
                </a:solidFill>
              </a:rPr>
              <a:t>Of the message, then a potential causality violation is detected. </a:t>
            </a:r>
          </a:p>
        </p:txBody>
      </p:sp>
      <p:sp>
        <p:nvSpPr>
          <p:cNvPr id="16" name="TextBox 15"/>
          <p:cNvSpPr txBox="1"/>
          <p:nvPr/>
        </p:nvSpPr>
        <p:spPr>
          <a:xfrm>
            <a:off x="781562" y="1823150"/>
            <a:ext cx="790826" cy="369332"/>
          </a:xfrm>
          <a:prstGeom prst="rect">
            <a:avLst/>
          </a:prstGeom>
          <a:noFill/>
        </p:spPr>
        <p:txBody>
          <a:bodyPr wrap="none" rtlCol="0">
            <a:spAutoFit/>
          </a:bodyPr>
          <a:lstStyle/>
          <a:p>
            <a:r>
              <a:rPr lang="en-US" b="1" dirty="0">
                <a:solidFill>
                  <a:srgbClr val="0000FF"/>
                </a:solidFill>
              </a:rPr>
              <a:t>(1,0,0)</a:t>
            </a:r>
          </a:p>
        </p:txBody>
      </p:sp>
      <p:sp>
        <p:nvSpPr>
          <p:cNvPr id="17" name="TextBox 16"/>
          <p:cNvSpPr txBox="1"/>
          <p:nvPr/>
        </p:nvSpPr>
        <p:spPr>
          <a:xfrm>
            <a:off x="781562" y="2204577"/>
            <a:ext cx="790826" cy="369332"/>
          </a:xfrm>
          <a:prstGeom prst="rect">
            <a:avLst/>
          </a:prstGeom>
          <a:noFill/>
        </p:spPr>
        <p:txBody>
          <a:bodyPr wrap="none" rtlCol="0">
            <a:spAutoFit/>
          </a:bodyPr>
          <a:lstStyle/>
          <a:p>
            <a:r>
              <a:rPr lang="en-US" b="1" dirty="0">
                <a:solidFill>
                  <a:srgbClr val="0000FF"/>
                </a:solidFill>
              </a:rPr>
              <a:t>(2,0,0)</a:t>
            </a:r>
          </a:p>
        </p:txBody>
      </p:sp>
      <p:sp>
        <p:nvSpPr>
          <p:cNvPr id="3" name="TextBox 2"/>
          <p:cNvSpPr txBox="1"/>
          <p:nvPr/>
        </p:nvSpPr>
        <p:spPr>
          <a:xfrm>
            <a:off x="2443237" y="2289242"/>
            <a:ext cx="1219129" cy="369332"/>
          </a:xfrm>
          <a:prstGeom prst="rect">
            <a:avLst/>
          </a:prstGeom>
          <a:noFill/>
        </p:spPr>
        <p:txBody>
          <a:bodyPr wrap="none" rtlCol="0">
            <a:spAutoFit/>
          </a:bodyPr>
          <a:lstStyle/>
          <a:p>
            <a:r>
              <a:rPr lang="en-US" dirty="0"/>
              <a:t>M2: (2,0,0)</a:t>
            </a:r>
          </a:p>
        </p:txBody>
      </p:sp>
      <p:sp>
        <p:nvSpPr>
          <p:cNvPr id="19" name="TextBox 18"/>
          <p:cNvSpPr txBox="1"/>
          <p:nvPr/>
        </p:nvSpPr>
        <p:spPr>
          <a:xfrm>
            <a:off x="7190021" y="2226391"/>
            <a:ext cx="1787669" cy="923330"/>
          </a:xfrm>
          <a:prstGeom prst="rect">
            <a:avLst/>
          </a:prstGeom>
          <a:noFill/>
        </p:spPr>
        <p:txBody>
          <a:bodyPr wrap="none" rtlCol="0">
            <a:spAutoFit/>
          </a:bodyPr>
          <a:lstStyle/>
          <a:p>
            <a:r>
              <a:rPr lang="en-US" dirty="0"/>
              <a:t>1. Merge: (2,0,0) </a:t>
            </a:r>
          </a:p>
          <a:p>
            <a:r>
              <a:rPr lang="en-US" dirty="0"/>
              <a:t>and (0,0,0) </a:t>
            </a:r>
          </a:p>
          <a:p>
            <a:r>
              <a:rPr lang="en-US" dirty="0"/>
              <a:t>2. Increment Self</a:t>
            </a:r>
          </a:p>
        </p:txBody>
      </p:sp>
      <p:sp>
        <p:nvSpPr>
          <p:cNvPr id="20" name="TextBox 19"/>
          <p:cNvSpPr txBox="1"/>
          <p:nvPr/>
        </p:nvSpPr>
        <p:spPr>
          <a:xfrm>
            <a:off x="7189426" y="3274583"/>
            <a:ext cx="790826" cy="369332"/>
          </a:xfrm>
          <a:prstGeom prst="rect">
            <a:avLst/>
          </a:prstGeom>
          <a:noFill/>
        </p:spPr>
        <p:txBody>
          <a:bodyPr wrap="none" rtlCol="0">
            <a:spAutoFit/>
          </a:bodyPr>
          <a:lstStyle/>
          <a:p>
            <a:r>
              <a:rPr lang="en-US" b="1" dirty="0">
                <a:solidFill>
                  <a:srgbClr val="0000FF"/>
                </a:solidFill>
              </a:rPr>
              <a:t>(2,0,1)</a:t>
            </a:r>
          </a:p>
        </p:txBody>
      </p:sp>
      <p:sp>
        <p:nvSpPr>
          <p:cNvPr id="21" name="TextBox 20"/>
          <p:cNvSpPr txBox="1"/>
          <p:nvPr/>
        </p:nvSpPr>
        <p:spPr>
          <a:xfrm>
            <a:off x="7186821" y="3543914"/>
            <a:ext cx="790826" cy="369332"/>
          </a:xfrm>
          <a:prstGeom prst="rect">
            <a:avLst/>
          </a:prstGeom>
          <a:noFill/>
        </p:spPr>
        <p:txBody>
          <a:bodyPr wrap="none" rtlCol="0">
            <a:spAutoFit/>
          </a:bodyPr>
          <a:lstStyle/>
          <a:p>
            <a:r>
              <a:rPr lang="en-US" b="1" dirty="0">
                <a:solidFill>
                  <a:srgbClr val="0000FF"/>
                </a:solidFill>
              </a:rPr>
              <a:t>(2,0,2)</a:t>
            </a:r>
          </a:p>
        </p:txBody>
      </p:sp>
      <p:sp>
        <p:nvSpPr>
          <p:cNvPr id="23" name="TextBox 22"/>
          <p:cNvSpPr txBox="1"/>
          <p:nvPr/>
        </p:nvSpPr>
        <p:spPr>
          <a:xfrm>
            <a:off x="4349454" y="4090254"/>
            <a:ext cx="1787669" cy="923330"/>
          </a:xfrm>
          <a:prstGeom prst="rect">
            <a:avLst/>
          </a:prstGeom>
          <a:noFill/>
        </p:spPr>
        <p:txBody>
          <a:bodyPr wrap="none" rtlCol="0">
            <a:spAutoFit/>
          </a:bodyPr>
          <a:lstStyle/>
          <a:p>
            <a:r>
              <a:rPr lang="en-US" dirty="0"/>
              <a:t>1. Merge: (2,0,2) </a:t>
            </a:r>
          </a:p>
          <a:p>
            <a:r>
              <a:rPr lang="en-US" dirty="0"/>
              <a:t>and (0,0,0) </a:t>
            </a:r>
          </a:p>
          <a:p>
            <a:r>
              <a:rPr lang="en-US" dirty="0"/>
              <a:t>2. Increment Self</a:t>
            </a:r>
          </a:p>
        </p:txBody>
      </p:sp>
      <p:sp>
        <p:nvSpPr>
          <p:cNvPr id="24" name="TextBox 23"/>
          <p:cNvSpPr txBox="1"/>
          <p:nvPr/>
        </p:nvSpPr>
        <p:spPr>
          <a:xfrm>
            <a:off x="5203661" y="3519724"/>
            <a:ext cx="1219129" cy="369332"/>
          </a:xfrm>
          <a:prstGeom prst="rect">
            <a:avLst/>
          </a:prstGeom>
          <a:noFill/>
        </p:spPr>
        <p:txBody>
          <a:bodyPr wrap="none" rtlCol="0">
            <a:spAutoFit/>
          </a:bodyPr>
          <a:lstStyle/>
          <a:p>
            <a:r>
              <a:rPr lang="en-US" dirty="0"/>
              <a:t>M3: (2,0,2)</a:t>
            </a:r>
          </a:p>
        </p:txBody>
      </p:sp>
      <p:sp>
        <p:nvSpPr>
          <p:cNvPr id="28" name="TextBox 27"/>
          <p:cNvSpPr txBox="1"/>
          <p:nvPr/>
        </p:nvSpPr>
        <p:spPr>
          <a:xfrm>
            <a:off x="3625989" y="3905170"/>
            <a:ext cx="790826" cy="369332"/>
          </a:xfrm>
          <a:prstGeom prst="rect">
            <a:avLst/>
          </a:prstGeom>
          <a:noFill/>
        </p:spPr>
        <p:txBody>
          <a:bodyPr wrap="none" rtlCol="0">
            <a:spAutoFit/>
          </a:bodyPr>
          <a:lstStyle/>
          <a:p>
            <a:r>
              <a:rPr lang="en-US" b="1" dirty="0">
                <a:solidFill>
                  <a:srgbClr val="0000FF"/>
                </a:solidFill>
              </a:rPr>
              <a:t>(2,1,2)</a:t>
            </a:r>
          </a:p>
        </p:txBody>
      </p:sp>
      <p:sp>
        <p:nvSpPr>
          <p:cNvPr id="29" name="TextBox 28"/>
          <p:cNvSpPr txBox="1"/>
          <p:nvPr/>
        </p:nvSpPr>
        <p:spPr>
          <a:xfrm>
            <a:off x="2656112" y="3089917"/>
            <a:ext cx="1219129" cy="369332"/>
          </a:xfrm>
          <a:prstGeom prst="rect">
            <a:avLst/>
          </a:prstGeom>
          <a:noFill/>
        </p:spPr>
        <p:txBody>
          <a:bodyPr wrap="none" rtlCol="0">
            <a:spAutoFit/>
          </a:bodyPr>
          <a:lstStyle/>
          <a:p>
            <a:r>
              <a:rPr lang="en-US" dirty="0"/>
              <a:t>M1: (1,0,0)</a:t>
            </a:r>
          </a:p>
        </p:txBody>
      </p:sp>
      <p:sp>
        <p:nvSpPr>
          <p:cNvPr id="30" name="TextBox 29"/>
          <p:cNvSpPr txBox="1"/>
          <p:nvPr/>
        </p:nvSpPr>
        <p:spPr>
          <a:xfrm>
            <a:off x="2387616" y="4971476"/>
            <a:ext cx="1787669" cy="923330"/>
          </a:xfrm>
          <a:prstGeom prst="rect">
            <a:avLst/>
          </a:prstGeom>
          <a:noFill/>
        </p:spPr>
        <p:txBody>
          <a:bodyPr wrap="none" rtlCol="0">
            <a:spAutoFit/>
          </a:bodyPr>
          <a:lstStyle/>
          <a:p>
            <a:r>
              <a:rPr lang="en-US" dirty="0"/>
              <a:t>1. Merge: (2,1,2) </a:t>
            </a:r>
          </a:p>
          <a:p>
            <a:r>
              <a:rPr lang="en-US" dirty="0"/>
              <a:t>and (1,0,0) </a:t>
            </a:r>
          </a:p>
          <a:p>
            <a:r>
              <a:rPr lang="en-US" dirty="0"/>
              <a:t>2. Increment Self</a:t>
            </a:r>
          </a:p>
        </p:txBody>
      </p:sp>
      <p:sp>
        <p:nvSpPr>
          <p:cNvPr id="31" name="TextBox 30"/>
          <p:cNvSpPr txBox="1"/>
          <p:nvPr/>
        </p:nvSpPr>
        <p:spPr>
          <a:xfrm>
            <a:off x="4332528" y="5013584"/>
            <a:ext cx="790826" cy="369332"/>
          </a:xfrm>
          <a:prstGeom prst="rect">
            <a:avLst/>
          </a:prstGeom>
          <a:noFill/>
        </p:spPr>
        <p:txBody>
          <a:bodyPr wrap="none" rtlCol="0">
            <a:spAutoFit/>
          </a:bodyPr>
          <a:lstStyle/>
          <a:p>
            <a:r>
              <a:rPr lang="en-US" b="1" dirty="0">
                <a:solidFill>
                  <a:srgbClr val="0000FF"/>
                </a:solidFill>
              </a:rPr>
              <a:t>(2,2,2)</a:t>
            </a:r>
          </a:p>
        </p:txBody>
      </p:sp>
    </p:spTree>
    <p:extLst>
      <p:ext uri="{BB962C8B-B14F-4D97-AF65-F5344CB8AC3E}">
        <p14:creationId xmlns:p14="http://schemas.microsoft.com/office/powerpoint/2010/main" val="323042063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Causality Violation (Protocol)</a:t>
            </a:r>
          </a:p>
        </p:txBody>
      </p:sp>
      <p:sp>
        <p:nvSpPr>
          <p:cNvPr id="3" name="Content Placeholder 2"/>
          <p:cNvSpPr>
            <a:spLocks noGrp="1"/>
          </p:cNvSpPr>
          <p:nvPr>
            <p:ph idx="1"/>
          </p:nvPr>
        </p:nvSpPr>
        <p:spPr/>
        <p:txBody>
          <a:bodyPr/>
          <a:lstStyle/>
          <a:p>
            <a:pPr algn="just"/>
            <a:r>
              <a:rPr lang="en-US" dirty="0"/>
              <a:t>Upon receiving a message, its vector clock (recall that the vector clock is associated with each sent message) is checked with the local clock.</a:t>
            </a:r>
          </a:p>
          <a:p>
            <a:pPr algn="just"/>
            <a:r>
              <a:rPr lang="en-US" dirty="0"/>
              <a:t>If the local clock is </a:t>
            </a:r>
            <a:r>
              <a:rPr lang="en-US" b="1" dirty="0">
                <a:highlight>
                  <a:srgbClr val="FFFF00"/>
                </a:highlight>
              </a:rPr>
              <a:t>after</a:t>
            </a:r>
            <a:r>
              <a:rPr lang="en-US" b="1" dirty="0"/>
              <a:t> (in line with </a:t>
            </a:r>
            <a:r>
              <a:rPr lang="en-US" b="1" dirty="0">
                <a:solidFill>
                  <a:schemeClr val="accent2"/>
                </a:solidFill>
              </a:rPr>
              <a:t>ANY OF</a:t>
            </a:r>
            <a:r>
              <a:rPr lang="en-US" b="1" dirty="0"/>
              <a:t> the </a:t>
            </a:r>
            <a:r>
              <a:rPr lang="en-US" b="1" dirty="0">
                <a:highlight>
                  <a:srgbClr val="FFFF00"/>
                </a:highlight>
              </a:rPr>
              <a:t>vector comparison</a:t>
            </a:r>
            <a:r>
              <a:rPr lang="en-US" b="1" dirty="0"/>
              <a:t>)</a:t>
            </a:r>
            <a:r>
              <a:rPr lang="en-US" dirty="0"/>
              <a:t> the message clock, then a causality violation is flagged.</a:t>
            </a:r>
            <a:endParaRPr lang="en-US" b="1" dirty="0"/>
          </a:p>
        </p:txBody>
      </p:sp>
    </p:spTree>
    <p:extLst>
      <p:ext uri="{BB962C8B-B14F-4D97-AF65-F5344CB8AC3E}">
        <p14:creationId xmlns:p14="http://schemas.microsoft.com/office/powerpoint/2010/main" val="171250508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Causality Violation (Intuition)</a:t>
            </a:r>
          </a:p>
        </p:txBody>
      </p:sp>
      <p:sp>
        <p:nvSpPr>
          <p:cNvPr id="3" name="Content Placeholder 2"/>
          <p:cNvSpPr>
            <a:spLocks noGrp="1"/>
          </p:cNvSpPr>
          <p:nvPr>
            <p:ph idx="1"/>
          </p:nvPr>
        </p:nvSpPr>
        <p:spPr/>
        <p:txBody>
          <a:bodyPr>
            <a:normAutofit fontScale="70000" lnSpcReduction="20000"/>
          </a:bodyPr>
          <a:lstStyle/>
          <a:p>
            <a:pPr algn="just"/>
            <a:r>
              <a:rPr lang="en-US" i="1" dirty="0"/>
              <a:t>For the local (say P2) time to have advanced such that it is ahead of the vector clock of the newly received message (say M1), a prior message (say M3) must have advanced the local time. </a:t>
            </a:r>
          </a:p>
          <a:p>
            <a:pPr algn="just"/>
            <a:endParaRPr lang="en-US" i="1" dirty="0"/>
          </a:p>
          <a:p>
            <a:pPr algn="just"/>
            <a:r>
              <a:rPr lang="en-US" i="1" dirty="0"/>
              <a:t>The sender (say P3) of that prior message (i.e. M3) must have received the newly arrived message (i.e. M1) or a message sent after M1, before it sent its prior message M3  to the local (P2). </a:t>
            </a:r>
          </a:p>
          <a:p>
            <a:pPr algn="just"/>
            <a:endParaRPr lang="en-US" i="1" dirty="0"/>
          </a:p>
          <a:p>
            <a:pPr algn="just"/>
            <a:r>
              <a:rPr lang="en-US" i="1" dirty="0"/>
              <a:t>Thus a (potential) causality violation occurred.</a:t>
            </a:r>
          </a:p>
          <a:p>
            <a:pPr lvl="1" algn="just"/>
            <a:r>
              <a:rPr lang="en-US" i="1" dirty="0"/>
              <a:t>Note that P3 </a:t>
            </a:r>
            <a:r>
              <a:rPr lang="en-US" b="1" i="1" dirty="0">
                <a:solidFill>
                  <a:srgbClr val="FF0000"/>
                </a:solidFill>
              </a:rPr>
              <a:t>receives M1 or a message sent after M1 before sending M3</a:t>
            </a:r>
          </a:p>
          <a:p>
            <a:pPr lvl="1" algn="just"/>
            <a:r>
              <a:rPr lang="en-US" i="1" dirty="0"/>
              <a:t>Sending M1 is always before the reception of M1</a:t>
            </a:r>
          </a:p>
          <a:p>
            <a:pPr lvl="1" algn="just"/>
            <a:r>
              <a:rPr lang="en-US" i="1" dirty="0"/>
              <a:t>P2 </a:t>
            </a:r>
            <a:r>
              <a:rPr lang="en-US" b="1" i="1" dirty="0">
                <a:solidFill>
                  <a:srgbClr val="FF0000"/>
                </a:solidFill>
              </a:rPr>
              <a:t>receives</a:t>
            </a:r>
            <a:r>
              <a:rPr lang="en-US" i="1" dirty="0">
                <a:solidFill>
                  <a:srgbClr val="FF0000"/>
                </a:solidFill>
              </a:rPr>
              <a:t> </a:t>
            </a:r>
            <a:r>
              <a:rPr lang="en-US" b="1" i="1" dirty="0">
                <a:solidFill>
                  <a:srgbClr val="FF0000"/>
                </a:solidFill>
              </a:rPr>
              <a:t>M1 after receiving M3, thus after M1 was sent</a:t>
            </a:r>
          </a:p>
          <a:p>
            <a:pPr marL="0" indent="0" algn="just">
              <a:buNone/>
            </a:pPr>
            <a:endParaRPr lang="en-US" i="1" dirty="0"/>
          </a:p>
        </p:txBody>
      </p:sp>
    </p:spTree>
    <p:extLst>
      <p:ext uri="{BB962C8B-B14F-4D97-AF65-F5344CB8AC3E}">
        <p14:creationId xmlns:p14="http://schemas.microsoft.com/office/powerpoint/2010/main" val="103678122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20210201_21430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13607429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Vector Clock (Exercise)</a:t>
            </a:r>
          </a:p>
        </p:txBody>
      </p:sp>
      <p:sp>
        <p:nvSpPr>
          <p:cNvPr id="3" name="Content Placeholder 2"/>
          <p:cNvSpPr>
            <a:spLocks noGrp="1"/>
          </p:cNvSpPr>
          <p:nvPr>
            <p:ph idx="1"/>
          </p:nvPr>
        </p:nvSpPr>
        <p:spPr/>
        <p:txBody>
          <a:bodyPr/>
          <a:lstStyle/>
          <a:p>
            <a:pPr marL="0" indent="0" algn="just">
              <a:buNone/>
            </a:pPr>
            <a:r>
              <a:rPr lang="en-US" dirty="0"/>
              <a:t>Devise a protocol to create a total order among all the events that are assigned vector clocks. Make your algorithm general to work for an arbitrary number of machines.  </a:t>
            </a:r>
          </a:p>
        </p:txBody>
      </p:sp>
    </p:spTree>
    <p:extLst>
      <p:ext uri="{BB962C8B-B14F-4D97-AF65-F5344CB8AC3E}">
        <p14:creationId xmlns:p14="http://schemas.microsoft.com/office/powerpoint/2010/main" val="3757375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Cristian’s Algorithm</a:t>
            </a:r>
          </a:p>
        </p:txBody>
      </p:sp>
      <p:sp>
        <p:nvSpPr>
          <p:cNvPr id="4" name="Rectangle 3"/>
          <p:cNvSpPr/>
          <p:nvPr/>
        </p:nvSpPr>
        <p:spPr>
          <a:xfrm>
            <a:off x="3761620" y="1923141"/>
            <a:ext cx="1738389" cy="653143"/>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3773715" y="2037617"/>
            <a:ext cx="1738389" cy="369332"/>
          </a:xfrm>
          <a:prstGeom prst="rect">
            <a:avLst/>
          </a:prstGeom>
          <a:noFill/>
        </p:spPr>
        <p:txBody>
          <a:bodyPr wrap="none" rtlCol="0">
            <a:spAutoFit/>
          </a:bodyPr>
          <a:lstStyle/>
          <a:p>
            <a:r>
              <a:rPr lang="en-US" dirty="0"/>
              <a:t>UTC Time Server</a:t>
            </a:r>
          </a:p>
        </p:txBody>
      </p:sp>
      <p:sp>
        <p:nvSpPr>
          <p:cNvPr id="6" name="Rectangle 5"/>
          <p:cNvSpPr/>
          <p:nvPr/>
        </p:nvSpPr>
        <p:spPr>
          <a:xfrm>
            <a:off x="3681790" y="1843311"/>
            <a:ext cx="1890789" cy="805543"/>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4148667" y="3084286"/>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4256321" y="3374572"/>
            <a:ext cx="787395" cy="646331"/>
          </a:xfrm>
          <a:prstGeom prst="rect">
            <a:avLst/>
          </a:prstGeom>
          <a:noFill/>
        </p:spPr>
        <p:txBody>
          <a:bodyPr wrap="none" rtlCol="0">
            <a:spAutoFit/>
          </a:bodyPr>
          <a:lstStyle/>
          <a:p>
            <a:pPr algn="ctr"/>
            <a:r>
              <a:rPr lang="en-US" dirty="0"/>
              <a:t>Time</a:t>
            </a:r>
          </a:p>
          <a:p>
            <a:pPr algn="ctr"/>
            <a:r>
              <a:rPr lang="en-US" dirty="0"/>
              <a:t>Server</a:t>
            </a:r>
          </a:p>
        </p:txBody>
      </p:sp>
      <p:sp>
        <p:nvSpPr>
          <p:cNvPr id="9" name="Rectangle 8"/>
          <p:cNvSpPr/>
          <p:nvPr/>
        </p:nvSpPr>
        <p:spPr>
          <a:xfrm>
            <a:off x="2111829" y="4990496"/>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3701142" y="4990496"/>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6683828" y="4990496"/>
            <a:ext cx="967619" cy="1282095"/>
          </a:xfrm>
          <a:prstGeom prst="rect">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 name="Straight Arrow Connector 12"/>
          <p:cNvCxnSpPr>
            <a:stCxn id="6" idx="2"/>
            <a:endCxn id="7" idx="0"/>
          </p:cNvCxnSpPr>
          <p:nvPr/>
        </p:nvCxnSpPr>
        <p:spPr>
          <a:xfrm>
            <a:off x="4627185" y="2648854"/>
            <a:ext cx="5292" cy="435432"/>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1773164" y="6211669"/>
            <a:ext cx="1613504" cy="369332"/>
          </a:xfrm>
          <a:prstGeom prst="rect">
            <a:avLst/>
          </a:prstGeom>
          <a:noFill/>
        </p:spPr>
        <p:txBody>
          <a:bodyPr wrap="square" rtlCol="0">
            <a:spAutoFit/>
          </a:bodyPr>
          <a:lstStyle/>
          <a:p>
            <a:pPr algn="ctr"/>
            <a:r>
              <a:rPr lang="en-US" dirty="0"/>
              <a:t>Client 1</a:t>
            </a:r>
          </a:p>
        </p:txBody>
      </p:sp>
      <p:sp>
        <p:nvSpPr>
          <p:cNvPr id="16" name="TextBox 15"/>
          <p:cNvSpPr txBox="1"/>
          <p:nvPr/>
        </p:nvSpPr>
        <p:spPr>
          <a:xfrm>
            <a:off x="3386668" y="6172590"/>
            <a:ext cx="1613504" cy="369332"/>
          </a:xfrm>
          <a:prstGeom prst="rect">
            <a:avLst/>
          </a:prstGeom>
          <a:noFill/>
        </p:spPr>
        <p:txBody>
          <a:bodyPr wrap="square" rtlCol="0">
            <a:spAutoFit/>
          </a:bodyPr>
          <a:lstStyle/>
          <a:p>
            <a:pPr algn="ctr"/>
            <a:r>
              <a:rPr lang="en-US" dirty="0"/>
              <a:t>Client 2</a:t>
            </a:r>
          </a:p>
        </p:txBody>
      </p:sp>
      <p:sp>
        <p:nvSpPr>
          <p:cNvPr id="17" name="TextBox 16"/>
          <p:cNvSpPr txBox="1"/>
          <p:nvPr/>
        </p:nvSpPr>
        <p:spPr>
          <a:xfrm>
            <a:off x="6393546" y="6190340"/>
            <a:ext cx="1613504" cy="369332"/>
          </a:xfrm>
          <a:prstGeom prst="rect">
            <a:avLst/>
          </a:prstGeom>
          <a:noFill/>
        </p:spPr>
        <p:txBody>
          <a:bodyPr wrap="square" rtlCol="0">
            <a:spAutoFit/>
          </a:bodyPr>
          <a:lstStyle/>
          <a:p>
            <a:pPr algn="ctr"/>
            <a:r>
              <a:rPr lang="en-US" dirty="0"/>
              <a:t>Client N</a:t>
            </a:r>
          </a:p>
        </p:txBody>
      </p:sp>
      <p:cxnSp>
        <p:nvCxnSpPr>
          <p:cNvPr id="18" name="Straight Arrow Connector 17"/>
          <p:cNvCxnSpPr>
            <a:stCxn id="7" idx="2"/>
          </p:cNvCxnSpPr>
          <p:nvPr/>
        </p:nvCxnSpPr>
        <p:spPr>
          <a:xfrm flipH="1">
            <a:off x="2595639" y="4366381"/>
            <a:ext cx="2036838" cy="62411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7" idx="2"/>
          </p:cNvCxnSpPr>
          <p:nvPr/>
        </p:nvCxnSpPr>
        <p:spPr>
          <a:xfrm flipH="1">
            <a:off x="4263579" y="4366381"/>
            <a:ext cx="368898" cy="62411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endCxn id="11" idx="0"/>
          </p:cNvCxnSpPr>
          <p:nvPr/>
        </p:nvCxnSpPr>
        <p:spPr>
          <a:xfrm>
            <a:off x="4658632" y="4366381"/>
            <a:ext cx="2509006" cy="62411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308430" y="1843310"/>
            <a:ext cx="2929468" cy="2031325"/>
          </a:xfrm>
          <a:prstGeom prst="rect">
            <a:avLst/>
          </a:prstGeom>
          <a:noFill/>
        </p:spPr>
        <p:txBody>
          <a:bodyPr wrap="square" rtlCol="0">
            <a:spAutoFit/>
          </a:bodyPr>
          <a:lstStyle/>
          <a:p>
            <a:pPr marL="285750" indent="-285750">
              <a:buFontTx/>
              <a:buChar char="-"/>
            </a:pPr>
            <a:r>
              <a:rPr lang="en-US" dirty="0">
                <a:highlight>
                  <a:srgbClr val="FFFF00"/>
                </a:highlight>
              </a:rPr>
              <a:t>Client sends a request to timeserver</a:t>
            </a:r>
          </a:p>
          <a:p>
            <a:pPr marL="285750" indent="-285750">
              <a:buFontTx/>
              <a:buChar char="-"/>
            </a:pPr>
            <a:r>
              <a:rPr lang="en-US" dirty="0"/>
              <a:t>Time server responds with a timestamp</a:t>
            </a:r>
          </a:p>
          <a:p>
            <a:pPr marL="285750" indent="-285750">
              <a:buFontTx/>
              <a:buChar char="-"/>
            </a:pPr>
            <a:r>
              <a:rPr lang="en-US" dirty="0"/>
              <a:t>Client synchronizes with the server provided timestamp </a:t>
            </a:r>
          </a:p>
        </p:txBody>
      </p:sp>
    </p:spTree>
    <p:extLst>
      <p:ext uri="{BB962C8B-B14F-4D97-AF65-F5344CB8AC3E}">
        <p14:creationId xmlns:p14="http://schemas.microsoft.com/office/powerpoint/2010/main" val="249462170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Detecting Causality Violation (Exercise)</a:t>
            </a:r>
          </a:p>
        </p:txBody>
      </p:sp>
      <p:sp>
        <p:nvSpPr>
          <p:cNvPr id="3" name="Content Placeholder 2"/>
          <p:cNvSpPr>
            <a:spLocks noGrp="1"/>
          </p:cNvSpPr>
          <p:nvPr>
            <p:ph idx="1"/>
          </p:nvPr>
        </p:nvSpPr>
        <p:spPr/>
        <p:txBody>
          <a:bodyPr/>
          <a:lstStyle/>
          <a:p>
            <a:pPr marL="0" indent="0" algn="just">
              <a:buNone/>
            </a:pPr>
            <a:r>
              <a:rPr lang="en-US" dirty="0"/>
              <a:t>Discuss and work out a proof sketch, possibly using induction and/or by contradiction, to show that the vector clock protocol accurately detects the (potential) causality violation. </a:t>
            </a:r>
          </a:p>
        </p:txBody>
      </p:sp>
    </p:spTree>
    <p:extLst>
      <p:ext uri="{BB962C8B-B14F-4D97-AF65-F5344CB8AC3E}">
        <p14:creationId xmlns:p14="http://schemas.microsoft.com/office/powerpoint/2010/main" val="108144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Cristian’s Algorithm</a:t>
            </a:r>
          </a:p>
        </p:txBody>
      </p:sp>
      <p:sp>
        <p:nvSpPr>
          <p:cNvPr id="3" name="Content Placeholder 2"/>
          <p:cNvSpPr>
            <a:spLocks noGrp="1"/>
          </p:cNvSpPr>
          <p:nvPr>
            <p:ph idx="1"/>
          </p:nvPr>
        </p:nvSpPr>
        <p:spPr/>
        <p:txBody>
          <a:bodyPr>
            <a:normAutofit fontScale="92500" lnSpcReduction="20000"/>
          </a:bodyPr>
          <a:lstStyle/>
          <a:p>
            <a:r>
              <a:rPr lang="en-US" dirty="0"/>
              <a:t>Sending and receiving request from a time server has non-negligible delay</a:t>
            </a:r>
          </a:p>
          <a:p>
            <a:r>
              <a:rPr lang="en-US" dirty="0"/>
              <a:t>It is assumed that on client’s end, the clock is accurate during this delay</a:t>
            </a:r>
          </a:p>
          <a:p>
            <a:r>
              <a:rPr lang="en-US" dirty="0"/>
              <a:t>Client computes time as: </a:t>
            </a:r>
          </a:p>
          <a:p>
            <a:pPr lvl="1"/>
            <a:r>
              <a:rPr lang="en-US" dirty="0">
                <a:solidFill>
                  <a:srgbClr val="0000FF"/>
                </a:solidFill>
                <a:highlight>
                  <a:srgbClr val="FFFF00"/>
                </a:highlight>
              </a:rPr>
              <a:t>Server timestamp + (response received timestamp – request dispatched timestamp)/2</a:t>
            </a:r>
          </a:p>
          <a:p>
            <a:pPr lvl="1"/>
            <a:r>
              <a:rPr lang="en-US" dirty="0"/>
              <a:t>Note the second component is computed with client’s clock</a:t>
            </a:r>
          </a:p>
          <a:p>
            <a:pPr lvl="1"/>
            <a:r>
              <a:rPr lang="en-US" dirty="0">
                <a:solidFill>
                  <a:srgbClr val="0000FF"/>
                </a:solidFill>
              </a:rPr>
              <a:t>(response received timestamp – request dispatched timestamp)</a:t>
            </a:r>
            <a:r>
              <a:rPr lang="en-US" dirty="0"/>
              <a:t> in short is also called </a:t>
            </a:r>
            <a:r>
              <a:rPr lang="en-US" b="1" dirty="0"/>
              <a:t>RTT</a:t>
            </a:r>
          </a:p>
        </p:txBody>
      </p:sp>
    </p:spTree>
    <p:extLst>
      <p:ext uri="{BB962C8B-B14F-4D97-AF65-F5344CB8AC3E}">
        <p14:creationId xmlns:p14="http://schemas.microsoft.com/office/powerpoint/2010/main" val="2971179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Cristian’s</a:t>
            </a:r>
            <a:r>
              <a:rPr lang="en-US" dirty="0"/>
              <a:t> Algorithm</a:t>
            </a:r>
          </a:p>
        </p:txBody>
      </p:sp>
      <p:pic>
        <p:nvPicPr>
          <p:cNvPr id="6" name="Picture 5" descr="20210122_11420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17109068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118</TotalTime>
  <Words>5000</Words>
  <Application>Microsoft Office PowerPoint</Application>
  <PresentationFormat>On-screen Show (4:3)</PresentationFormat>
  <Paragraphs>581</Paragraphs>
  <Slides>70</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70</vt:i4>
      </vt:variant>
    </vt:vector>
  </HeadingPairs>
  <TitlesOfParts>
    <vt:vector size="76" baseType="lpstr">
      <vt:lpstr>Arial</vt:lpstr>
      <vt:lpstr>Calibri</vt:lpstr>
      <vt:lpstr>KaTeX_Main</vt:lpstr>
      <vt:lpstr>KaTeX_Math</vt:lpstr>
      <vt:lpstr>Söhne</vt:lpstr>
      <vt:lpstr>Office Theme</vt:lpstr>
      <vt:lpstr>Distributed Systems and Computing</vt:lpstr>
      <vt:lpstr>Distributed Systems</vt:lpstr>
      <vt:lpstr>This Lecture</vt:lpstr>
      <vt:lpstr>Physical Clock</vt:lpstr>
      <vt:lpstr>Resynchronizing Clocks</vt:lpstr>
      <vt:lpstr>Resynchronizing Clocks</vt:lpstr>
      <vt:lpstr>Cristian’s Algorithm</vt:lpstr>
      <vt:lpstr>Cristian’s Algorithm</vt:lpstr>
      <vt:lpstr>Cristian’s Algorithm</vt:lpstr>
      <vt:lpstr>Cristian’s Algorithm</vt:lpstr>
      <vt:lpstr>PowerPoint Presentation</vt:lpstr>
      <vt:lpstr>PowerPoint Presentation</vt:lpstr>
      <vt:lpstr>PowerPoint Presentation</vt:lpstr>
      <vt:lpstr>Cristian’s Algorithm</vt:lpstr>
      <vt:lpstr>Cristian’s Algorithm (Caveats)</vt:lpstr>
      <vt:lpstr>PowerPoint Presentation</vt:lpstr>
      <vt:lpstr>PowerPoint Presentation</vt:lpstr>
      <vt:lpstr>Caveats</vt:lpstr>
      <vt:lpstr>Berkley Algorithm</vt:lpstr>
      <vt:lpstr>Berkley Algorithm</vt:lpstr>
      <vt:lpstr>PowerPoint Presentation</vt:lpstr>
      <vt:lpstr>PowerPoint Presentation</vt:lpstr>
      <vt:lpstr>PowerPoint Presentation</vt:lpstr>
      <vt:lpstr>Real-world Synchronization</vt:lpstr>
      <vt:lpstr>Network Time Protocol (NTP)</vt:lpstr>
      <vt:lpstr>Network Time Protocol (NTP)</vt:lpstr>
      <vt:lpstr>Network Time Protocol (NTP)</vt:lpstr>
      <vt:lpstr>PowerPoint Presentation</vt:lpstr>
      <vt:lpstr>Network Time Protocol (NTP)</vt:lpstr>
      <vt:lpstr>Real-world Synchronization</vt:lpstr>
      <vt:lpstr>Global Ordering of Events</vt:lpstr>
      <vt:lpstr>Logical Clocks</vt:lpstr>
      <vt:lpstr>Logical Clocks</vt:lpstr>
      <vt:lpstr>Happens-before Relation</vt:lpstr>
      <vt:lpstr>Happens-before Relation</vt:lpstr>
      <vt:lpstr>Happens-before Relation</vt:lpstr>
      <vt:lpstr>Happens-before Relation</vt:lpstr>
      <vt:lpstr>Lamport’s Logical Clock</vt:lpstr>
      <vt:lpstr>PowerPoint Presentation</vt:lpstr>
      <vt:lpstr>Quick Exercise</vt:lpstr>
      <vt:lpstr>Total Ordering of Events</vt:lpstr>
      <vt:lpstr>Total Order</vt:lpstr>
      <vt:lpstr>PowerPoint Presentation</vt:lpstr>
      <vt:lpstr>PowerPoint Presentation</vt:lpstr>
      <vt:lpstr>Causality Violation (Cause)</vt:lpstr>
      <vt:lpstr>Causality Violation (Cause)</vt:lpstr>
      <vt:lpstr>Causality Violation (Instance)</vt:lpstr>
      <vt:lpstr>Exercise</vt:lpstr>
      <vt:lpstr>PowerPoint Presentation</vt:lpstr>
      <vt:lpstr>Potential Causality Violation</vt:lpstr>
      <vt:lpstr>Potential Causality Violation (Instance)</vt:lpstr>
      <vt:lpstr>Potential Causality Violation </vt:lpstr>
      <vt:lpstr>Design of Protocol (Vector Clock) (checking causality violation)</vt:lpstr>
      <vt:lpstr>Protocol Design  (Vector Clock)</vt:lpstr>
      <vt:lpstr>Protocol Design  (Send Operation)</vt:lpstr>
      <vt:lpstr>Protocol Design  (Receive Operation)</vt:lpstr>
      <vt:lpstr>Vector Clocks (Instance)</vt:lpstr>
      <vt:lpstr>Properties of the Protocol</vt:lpstr>
      <vt:lpstr>Comparing Vector Clocks</vt:lpstr>
      <vt:lpstr>Vector Clocks (Instance)</vt:lpstr>
      <vt:lpstr>Comparing Vector Clocks</vt:lpstr>
      <vt:lpstr>Vector Clocks (Instance)</vt:lpstr>
      <vt:lpstr>Comparing Vector Clocks</vt:lpstr>
      <vt:lpstr>PowerPoint Presentation</vt:lpstr>
      <vt:lpstr>Detecting Causality Violation (Instance)</vt:lpstr>
      <vt:lpstr>Detecting Causality Violation (Protocol)</vt:lpstr>
      <vt:lpstr>Detecting Causality Violation (Intuition)</vt:lpstr>
      <vt:lpstr>PowerPoint Presentation</vt:lpstr>
      <vt:lpstr>Vector Clock (Exercise)</vt:lpstr>
      <vt:lpstr>Detecting Causality Violation (Exercise)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Systems and Computing</dc:title>
  <dc:creator>Sudipta Chattopadhyay</dc:creator>
  <cp:lastModifiedBy>Foo Chuan Shao</cp:lastModifiedBy>
  <cp:revision>51</cp:revision>
  <dcterms:created xsi:type="dcterms:W3CDTF">2022-02-07T10:31:29Z</dcterms:created>
  <dcterms:modified xsi:type="dcterms:W3CDTF">2023-12-13T03:02:17Z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e298231-ee28-4c9e-9ffa-238d0040efda_Enabled">
    <vt:lpwstr>true</vt:lpwstr>
  </property>
  <property fmtid="{D5CDD505-2E9C-101B-9397-08002B2CF9AE}" pid="3" name="MSIP_Label_be298231-ee28-4c9e-9ffa-238d0040efda_SetDate">
    <vt:lpwstr>2023-09-10T12:22:31Z</vt:lpwstr>
  </property>
  <property fmtid="{D5CDD505-2E9C-101B-9397-08002B2CF9AE}" pid="4" name="MSIP_Label_be298231-ee28-4c9e-9ffa-238d0040efda_Method">
    <vt:lpwstr>Privileged</vt:lpwstr>
  </property>
  <property fmtid="{D5CDD505-2E9C-101B-9397-08002B2CF9AE}" pid="5" name="MSIP_Label_be298231-ee28-4c9e-9ffa-238d0040efda_Name">
    <vt:lpwstr>Public</vt:lpwstr>
  </property>
  <property fmtid="{D5CDD505-2E9C-101B-9397-08002B2CF9AE}" pid="6" name="MSIP_Label_be298231-ee28-4c9e-9ffa-238d0040efda_SiteId">
    <vt:lpwstr>3476b776-e990-4f72-b950-62489831623d</vt:lpwstr>
  </property>
  <property fmtid="{D5CDD505-2E9C-101B-9397-08002B2CF9AE}" pid="7" name="MSIP_Label_be298231-ee28-4c9e-9ffa-238d0040efda_ActionId">
    <vt:lpwstr>7b91d2a4-9ac0-42bc-99bb-8fcbaf84762d</vt:lpwstr>
  </property>
  <property fmtid="{D5CDD505-2E9C-101B-9397-08002B2CF9AE}" pid="8" name="MSIP_Label_be298231-ee28-4c9e-9ffa-238d0040efda_ContentBits">
    <vt:lpwstr>0</vt:lpwstr>
  </property>
</Properties>
</file>

<file path=docProps/thumbnail.jpeg>
</file>